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9.webp" ContentType="image/webp"/>
  <Override PartName="/ppt/media/image85.webp" ContentType="image/webp"/>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handoutMasterIdLst>
    <p:handoutMasterId r:id="rId38"/>
  </p:handoutMasterIdLst>
  <p:sldIdLst>
    <p:sldId id="288" r:id="rId3"/>
    <p:sldId id="453" r:id="rId4"/>
    <p:sldId id="257" r:id="rId5"/>
    <p:sldId id="423" r:id="rId6"/>
    <p:sldId id="425" r:id="rId7"/>
    <p:sldId id="426" r:id="rId8"/>
    <p:sldId id="427" r:id="rId9"/>
    <p:sldId id="428" r:id="rId10"/>
    <p:sldId id="429" r:id="rId11"/>
    <p:sldId id="430" r:id="rId12"/>
    <p:sldId id="431" r:id="rId13"/>
    <p:sldId id="432" r:id="rId14"/>
    <p:sldId id="433" r:id="rId15"/>
    <p:sldId id="440" r:id="rId16"/>
    <p:sldId id="434" r:id="rId17"/>
    <p:sldId id="485" r:id="rId18"/>
    <p:sldId id="435" r:id="rId19"/>
    <p:sldId id="436" r:id="rId20"/>
    <p:sldId id="437" r:id="rId21"/>
    <p:sldId id="438" r:id="rId22"/>
    <p:sldId id="449" r:id="rId23"/>
    <p:sldId id="441" r:id="rId24"/>
    <p:sldId id="445" r:id="rId25"/>
    <p:sldId id="444" r:id="rId26"/>
    <p:sldId id="442" r:id="rId27"/>
    <p:sldId id="443" r:id="rId28"/>
    <p:sldId id="448" r:id="rId29"/>
    <p:sldId id="451" r:id="rId30"/>
    <p:sldId id="452" r:id="rId31"/>
    <p:sldId id="446" r:id="rId32"/>
    <p:sldId id="450" r:id="rId33"/>
    <p:sldId id="447" r:id="rId34"/>
    <p:sldId id="439" r:id="rId35"/>
    <p:sldId id="303" r:id="rId36"/>
  </p:sldIdLst>
  <p:sldSz cx="9144000" cy="6858000" type="screen4x3"/>
  <p:notesSz cx="6834505" cy="9979025"/>
  <p:custDataLst>
    <p:tags r:id="rId42"/>
  </p:custDataLst>
  <p:defaultTextStyle>
    <a:defPPr>
      <a:defRPr lang="zh-CN"/>
    </a:defPPr>
    <a:lvl1pPr marL="0" lvl="0"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93" userDrawn="1">
          <p15:clr>
            <a:srgbClr val="A4A3A4"/>
          </p15:clr>
        </p15:guide>
        <p15:guide id="2" pos="290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CCFF"/>
    <a:srgbClr val="FF0066"/>
    <a:srgbClr val="CCFF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0342"/>
    <p:restoredTop sz="98854"/>
  </p:normalViewPr>
  <p:slideViewPr>
    <p:cSldViewPr showGuides="1">
      <p:cViewPr varScale="1">
        <p:scale>
          <a:sx n="74" d="100"/>
          <a:sy n="74" d="100"/>
        </p:scale>
        <p:origin x="728" y="52"/>
      </p:cViewPr>
      <p:guideLst>
        <p:guide orient="horz" pos="2193"/>
        <p:guide pos="2901"/>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2" Type="http://schemas.openxmlformats.org/officeDocument/2006/relationships/tags" Target="tags/tag103.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 Target="slides/slide2.xml"/><Relationship Id="rId39" Type="http://schemas.openxmlformats.org/officeDocument/2006/relationships/presProps" Target="presProps.xml"/><Relationship Id="rId38" Type="http://schemas.openxmlformats.org/officeDocument/2006/relationships/handoutMaster" Target="handoutMasters/handoutMaster1.xml"/><Relationship Id="rId37" Type="http://schemas.openxmlformats.org/officeDocument/2006/relationships/notesMaster" Target="notesMasters/notesMaster1.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25.wmf"/><Relationship Id="rId1" Type="http://schemas.openxmlformats.org/officeDocument/2006/relationships/image" Target="../media/image12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5.wmf"/></Relationships>
</file>

<file path=ppt/drawings/_rels/vmlDrawing3.vml.rels><?xml version="1.0" encoding="UTF-8" standalone="yes"?>
<Relationships xmlns="http://schemas.openxmlformats.org/package/2006/relationships"><Relationship Id="rId7" Type="http://schemas.openxmlformats.org/officeDocument/2006/relationships/image" Target="../media/image60.wmf"/><Relationship Id="rId6" Type="http://schemas.openxmlformats.org/officeDocument/2006/relationships/image" Target="../media/image59.wmf"/><Relationship Id="rId5" Type="http://schemas.openxmlformats.org/officeDocument/2006/relationships/image" Target="../media/image58.wmf"/><Relationship Id="rId4" Type="http://schemas.openxmlformats.org/officeDocument/2006/relationships/image" Target="../media/image57.wmf"/><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s>
</file>

<file path=ppt/drawings/_rels/vmlDrawing4.vml.rels><?xml version="1.0" encoding="UTF-8" standalone="yes"?>
<Relationships xmlns="http://schemas.openxmlformats.org/package/2006/relationships"><Relationship Id="rId6" Type="http://schemas.openxmlformats.org/officeDocument/2006/relationships/image" Target="../media/image73.wmf"/><Relationship Id="rId5" Type="http://schemas.openxmlformats.org/officeDocument/2006/relationships/image" Target="../media/image72.wmf"/><Relationship Id="rId4" Type="http://schemas.openxmlformats.org/officeDocument/2006/relationships/image" Target="../media/image71.wmf"/><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75.wmf"/><Relationship Id="rId1" Type="http://schemas.openxmlformats.org/officeDocument/2006/relationships/image" Target="../media/image74.wmf"/></Relationships>
</file>

<file path=ppt/drawings/_rels/vmlDrawing6.vml.rels><?xml version="1.0" encoding="UTF-8" standalone="yes"?>
<Relationships xmlns="http://schemas.openxmlformats.org/package/2006/relationships"><Relationship Id="rId7" Type="http://schemas.openxmlformats.org/officeDocument/2006/relationships/image" Target="../media/image84.wmf"/><Relationship Id="rId6" Type="http://schemas.openxmlformats.org/officeDocument/2006/relationships/image" Target="../media/image83.wmf"/><Relationship Id="rId5" Type="http://schemas.openxmlformats.org/officeDocument/2006/relationships/image" Target="../media/image82.wmf"/><Relationship Id="rId4" Type="http://schemas.openxmlformats.org/officeDocument/2006/relationships/image" Target="../media/image81.wmf"/><Relationship Id="rId3" Type="http://schemas.openxmlformats.org/officeDocument/2006/relationships/image" Target="../media/image80.wmf"/><Relationship Id="rId2" Type="http://schemas.openxmlformats.org/officeDocument/2006/relationships/image" Target="../media/image79.wmf"/><Relationship Id="rId1" Type="http://schemas.openxmlformats.org/officeDocument/2006/relationships/image" Target="../media/image78.wmf"/></Relationships>
</file>

<file path=ppt/drawings/_rels/vmlDrawing7.vml.rels><?xml version="1.0" encoding="UTF-8" standalone="yes"?>
<Relationships xmlns="http://schemas.openxmlformats.org/package/2006/relationships"><Relationship Id="rId5" Type="http://schemas.openxmlformats.org/officeDocument/2006/relationships/image" Target="../media/image90.wmf"/><Relationship Id="rId4" Type="http://schemas.openxmlformats.org/officeDocument/2006/relationships/image" Target="../media/image89.wmf"/><Relationship Id="rId3" Type="http://schemas.openxmlformats.org/officeDocument/2006/relationships/image" Target="../media/image88.wmf"/><Relationship Id="rId2" Type="http://schemas.openxmlformats.org/officeDocument/2006/relationships/image" Target="../media/image87.wmf"/><Relationship Id="rId1" Type="http://schemas.openxmlformats.org/officeDocument/2006/relationships/image" Target="../media/image86.emf"/></Relationships>
</file>

<file path=ppt/drawings/_rels/vmlDrawing8.vml.rels><?xml version="1.0" encoding="UTF-8" standalone="yes"?>
<Relationships xmlns="http://schemas.openxmlformats.org/package/2006/relationships"><Relationship Id="rId6" Type="http://schemas.openxmlformats.org/officeDocument/2006/relationships/image" Target="../media/image101.wmf"/><Relationship Id="rId5" Type="http://schemas.openxmlformats.org/officeDocument/2006/relationships/image" Target="../media/image100.wmf"/><Relationship Id="rId4" Type="http://schemas.openxmlformats.org/officeDocument/2006/relationships/image" Target="../media/image99.emf"/><Relationship Id="rId3" Type="http://schemas.openxmlformats.org/officeDocument/2006/relationships/image" Target="../media/image98.wmf"/><Relationship Id="rId2" Type="http://schemas.openxmlformats.org/officeDocument/2006/relationships/image" Target="../media/image97.wmf"/><Relationship Id="rId1" Type="http://schemas.openxmlformats.org/officeDocument/2006/relationships/image" Target="../media/image96.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20.wmf"/><Relationship Id="rId1" Type="http://schemas.openxmlformats.org/officeDocument/2006/relationships/image" Target="../media/image11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60418" name="Rectangle 2"/>
          <p:cNvSpPr>
            <a:spLocks noGrp="1" noChangeArrowheads="1"/>
          </p:cNvSpPr>
          <p:nvPr>
            <p:ph type="hdr" sz="quarter"/>
          </p:nvPr>
        </p:nvSpPr>
        <p:spPr bwMode="auto">
          <a:xfrm>
            <a:off x="0" y="0"/>
            <a:ext cx="2962275"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eaLnBrk="1" hangingPunct="1">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0419" name="Rectangle 3"/>
          <p:cNvSpPr>
            <a:spLocks noGrp="1" noChangeArrowheads="1"/>
          </p:cNvSpPr>
          <p:nvPr>
            <p:ph type="dt" sz="quarter" idx="1"/>
          </p:nvPr>
        </p:nvSpPr>
        <p:spPr bwMode="auto">
          <a:xfrm>
            <a:off x="3871913" y="0"/>
            <a:ext cx="2960688"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0420" name="Rectangle 4"/>
          <p:cNvSpPr>
            <a:spLocks noGrp="1" noChangeArrowheads="1"/>
          </p:cNvSpPr>
          <p:nvPr>
            <p:ph type="ftr" sz="quarter" idx="2"/>
          </p:nvPr>
        </p:nvSpPr>
        <p:spPr bwMode="auto">
          <a:xfrm>
            <a:off x="0" y="9478963"/>
            <a:ext cx="2962275"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eaLnBrk="1" hangingPunct="1">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0421" name="Rectangle 5"/>
          <p:cNvSpPr>
            <a:spLocks noGrp="1" noChangeArrowheads="1"/>
          </p:cNvSpPr>
          <p:nvPr>
            <p:ph type="sldNum" sz="quarter" idx="3"/>
          </p:nvPr>
        </p:nvSpPr>
        <p:spPr bwMode="auto">
          <a:xfrm>
            <a:off x="3871913" y="9478963"/>
            <a:ext cx="2960688"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fld id="{40E051D4-BCB1-41ED-A2DA-B572A7672BAD}" type="slidenum">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26626" name="Rectangle 2"/>
          <p:cNvSpPr>
            <a:spLocks noGrp="1" noChangeArrowheads="1"/>
          </p:cNvSpPr>
          <p:nvPr>
            <p:ph type="hdr" sz="quarter"/>
          </p:nvPr>
        </p:nvSpPr>
        <p:spPr bwMode="auto">
          <a:xfrm>
            <a:off x="0" y="0"/>
            <a:ext cx="2962275"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eaLnBrk="1" hangingPunct="1">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627" name="Rectangle 3"/>
          <p:cNvSpPr>
            <a:spLocks noGrp="1" noChangeArrowheads="1"/>
          </p:cNvSpPr>
          <p:nvPr>
            <p:ph type="dt" idx="1"/>
          </p:nvPr>
        </p:nvSpPr>
        <p:spPr bwMode="auto">
          <a:xfrm>
            <a:off x="3871913" y="0"/>
            <a:ext cx="2960688"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052" name="Rectangle 4"/>
          <p:cNvSpPr>
            <a:spLocks noRot="1" noTextEdit="1"/>
          </p:cNvSpPr>
          <p:nvPr>
            <p:ph type="sldImg" idx="2"/>
          </p:nvPr>
        </p:nvSpPr>
        <p:spPr>
          <a:xfrm>
            <a:off x="922338" y="747713"/>
            <a:ext cx="4991100" cy="3743325"/>
          </a:xfrm>
          <a:prstGeom prst="rect">
            <a:avLst/>
          </a:prstGeom>
          <a:noFill/>
          <a:ln w="9525" cap="flat" cmpd="sng">
            <a:solidFill>
              <a:srgbClr val="000000"/>
            </a:solidFill>
            <a:prstDash val="solid"/>
            <a:miter/>
            <a:headEnd type="none" w="med" len="med"/>
            <a:tailEnd type="none" w="med" len="med"/>
          </a:ln>
        </p:spPr>
      </p:sp>
      <p:sp>
        <p:nvSpPr>
          <p:cNvPr id="26629" name="Rectangle 5"/>
          <p:cNvSpPr>
            <a:spLocks noGrp="1" noChangeArrowheads="1"/>
          </p:cNvSpPr>
          <p:nvPr>
            <p:ph type="body" sz="quarter" idx="3"/>
          </p:nvPr>
        </p:nvSpPr>
        <p:spPr bwMode="auto">
          <a:xfrm>
            <a:off x="684213" y="4740275"/>
            <a:ext cx="5467350" cy="449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第二级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第三级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第四级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630" name="Rectangle 6"/>
          <p:cNvSpPr>
            <a:spLocks noGrp="1" noChangeArrowheads="1"/>
          </p:cNvSpPr>
          <p:nvPr>
            <p:ph type="ftr" sz="quarter" idx="4"/>
          </p:nvPr>
        </p:nvSpPr>
        <p:spPr bwMode="auto">
          <a:xfrm>
            <a:off x="0" y="9478963"/>
            <a:ext cx="2962275"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l" eaLnBrk="1" hangingPunct="1">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26631" name="Rectangle 7"/>
          <p:cNvSpPr>
            <a:spLocks noGrp="1" noChangeArrowheads="1"/>
          </p:cNvSpPr>
          <p:nvPr>
            <p:ph type="sldNum" sz="quarter" idx="5"/>
          </p:nvPr>
        </p:nvSpPr>
        <p:spPr bwMode="auto">
          <a:xfrm>
            <a:off x="3871913" y="9478963"/>
            <a:ext cx="2960688" cy="49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lgn="r" eaLnBrk="1" hangingPunct="1">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fld id="{4CFFA19C-DE3D-4480-925E-97383718A8E6}" type="slidenum">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292CB967-2C63-41A3-B262-DA69B36C68A1}"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292CB967-2C63-41A3-B262-DA69B36C68A1}"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292CB967-2C63-41A3-B262-DA69B36C68A1}"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292CB967-2C63-41A3-B262-DA69B36C68A1}"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内容占位符 4"/>
          <p:cNvSpPr>
            <a:spLocks noGrp="1"/>
          </p:cNvSpPr>
          <p:nvPr>
            <p:ph sz="quarter" idx="3"/>
          </p:nvPr>
        </p:nvSpPr>
        <p:spPr>
          <a:xfrm>
            <a:off x="4648200" y="3938588"/>
            <a:ext cx="4038600" cy="218757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日期占位符 5"/>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页脚占位符 6"/>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灯片编号占位符 7"/>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292CB967-2C63-41A3-B262-DA69B36C68A1}"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292CB967-2C63-41A3-B262-DA69B36C68A1}"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292CB967-2C63-41A3-B262-DA69B36C68A1}"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292CB967-2C63-41A3-B262-DA69B36C68A1}"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292CB967-2C63-41A3-B262-DA69B36C68A1}"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292CB967-2C63-41A3-B262-DA69B36C68A1}"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292CB967-2C63-41A3-B262-DA69B36C68A1}"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292CB967-2C63-41A3-B262-DA69B36C68A1}"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marL="0" marR="0" lvl="0" indent="0" algn="r" defTabSz="914400" rtl="0" eaLnBrk="1" fontAlgn="base" latinLnBrk="0" hangingPunct="1">
              <a:lnSpc>
                <a:spcPct val="100000"/>
              </a:lnSpc>
              <a:spcBef>
                <a:spcPct val="0"/>
              </a:spcBef>
              <a:spcAft>
                <a:spcPct val="0"/>
              </a:spcAft>
              <a:buClrTx/>
              <a:buSzTx/>
              <a:buFontTx/>
              <a:buNone/>
              <a:defRPr/>
            </a:pPr>
            <a:fld id="{292CB967-2C63-41A3-B262-DA69B36C68A1}"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CFFFF"/>
        </a:solidFill>
        <a:effectLst/>
      </p:bgPr>
    </p:bg>
    <p:spTree>
      <p:nvGrpSpPr>
        <p:cNvPr id="1" name=""/>
        <p:cNvGrpSpPr/>
        <p:nvPr/>
      </p:nvGrpSpPr>
      <p:grpSpPr/>
      <p:sp>
        <p:nvSpPr>
          <p:cNvPr id="1026" name="Rectangle 2"/>
          <p:cNvSpPr>
            <a:spLocks noGrp="1"/>
          </p:cNvSpPr>
          <p:nvPr>
            <p:ph type="title"/>
          </p:nvPr>
        </p:nvSpPr>
        <p:spPr>
          <a:xfrm>
            <a:off x="457200" y="274638"/>
            <a:ext cx="82296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27" name="Rectangle 3"/>
          <p:cNvSpPr>
            <a:spLocks noGrp="1"/>
          </p:cNvSpPr>
          <p:nvPr>
            <p:ph type="body" idx="1"/>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8" name="Rectangle 4"/>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l" eaLnBrk="1" hangingPunct="1">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eaLnBrk="1" hangingPunct="1">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eaLnBrk="1" hangingPunct="1">
              <a:defRPr sz="1400"/>
            </a:lvl1pPr>
          </a:lstStyle>
          <a:p>
            <a:pPr marL="0" marR="0" lvl="0" indent="0" algn="r" defTabSz="914400" rtl="0" eaLnBrk="1" fontAlgn="base" latinLnBrk="0" hangingPunct="1">
              <a:lnSpc>
                <a:spcPct val="100000"/>
              </a:lnSpc>
              <a:spcBef>
                <a:spcPct val="0"/>
              </a:spcBef>
              <a:spcAft>
                <a:spcPct val="0"/>
              </a:spcAft>
              <a:buClrTx/>
              <a:buSzTx/>
              <a:buFontTx/>
              <a:buNone/>
              <a:defRPr/>
            </a:pPr>
            <a:fld id="{292CB967-2C63-41A3-B262-DA69B36C68A1}" type="slidenum">
              <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rPr>
            </a:fld>
            <a:endParaRPr kumimoji="0" lang="en-US" altLang="zh-CN" sz="1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tags" Target="../tags/tag29.xml"/><Relationship Id="rId7" Type="http://schemas.openxmlformats.org/officeDocument/2006/relationships/image" Target="../media/image26.png"/><Relationship Id="rId6" Type="http://schemas.openxmlformats.org/officeDocument/2006/relationships/image" Target="../media/image25.png"/><Relationship Id="rId5" Type="http://schemas.openxmlformats.org/officeDocument/2006/relationships/tags" Target="../tags/tag28.xml"/><Relationship Id="rId4" Type="http://schemas.openxmlformats.org/officeDocument/2006/relationships/image" Target="../media/image24.png"/><Relationship Id="rId3" Type="http://schemas.openxmlformats.org/officeDocument/2006/relationships/tags" Target="../tags/tag27.xml"/><Relationship Id="rId2" Type="http://schemas.openxmlformats.org/officeDocument/2006/relationships/image" Target="../media/image23.png"/><Relationship Id="rId1" Type="http://schemas.openxmlformats.org/officeDocument/2006/relationships/tags" Target="../tags/tag26.xml"/></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tags" Target="../tags/tag3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tags" Target="../tags/tag31.xml"/><Relationship Id="rId2" Type="http://schemas.openxmlformats.org/officeDocument/2006/relationships/image" Target="../media/image27.png"/><Relationship Id="rId1" Type="http://schemas.openxmlformats.org/officeDocument/2006/relationships/tags" Target="../tags/tag30.xml"/></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tags" Target="../tags/tag34.xml"/><Relationship Id="rId4" Type="http://schemas.openxmlformats.org/officeDocument/2006/relationships/image" Target="../media/image33.png"/><Relationship Id="rId3" Type="http://schemas.openxmlformats.org/officeDocument/2006/relationships/tags" Target="../tags/tag33.xml"/><Relationship Id="rId2" Type="http://schemas.openxmlformats.org/officeDocument/2006/relationships/image" Target="../media/image32.png"/><Relationship Id="rId1" Type="http://schemas.openxmlformats.org/officeDocument/2006/relationships/image" Target="../media/image31.png"/></Relationships>
</file>

<file path=ppt/slides/_rels/slide13.xml.rels><?xml version="1.0" encoding="UTF-8" standalone="yes"?>
<Relationships xmlns="http://schemas.openxmlformats.org/package/2006/relationships"><Relationship Id="rId9" Type="http://schemas.openxmlformats.org/officeDocument/2006/relationships/image" Target="../media/image40.png"/><Relationship Id="rId8" Type="http://schemas.openxmlformats.org/officeDocument/2006/relationships/image" Target="../media/image39.png"/><Relationship Id="rId7" Type="http://schemas.openxmlformats.org/officeDocument/2006/relationships/image" Target="../media/image38.png"/><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tags" Target="../tags/tag36.xml"/><Relationship Id="rId2" Type="http://schemas.openxmlformats.org/officeDocument/2006/relationships/image" Target="../media/image34.png"/><Relationship Id="rId13" Type="http://schemas.openxmlformats.org/officeDocument/2006/relationships/slideLayout" Target="../slideLayouts/slideLayout12.xml"/><Relationship Id="rId12" Type="http://schemas.openxmlformats.org/officeDocument/2006/relationships/tags" Target="../tags/tag38.xml"/><Relationship Id="rId11" Type="http://schemas.openxmlformats.org/officeDocument/2006/relationships/tags" Target="../tags/tag37.xml"/><Relationship Id="rId10" Type="http://schemas.openxmlformats.org/officeDocument/2006/relationships/image" Target="../media/image41.png"/><Relationship Id="rId1" Type="http://schemas.openxmlformats.org/officeDocument/2006/relationships/tags" Target="../tags/tag35.xml"/></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tags" Target="../tags/tag42.xml"/><Relationship Id="rId6" Type="http://schemas.openxmlformats.org/officeDocument/2006/relationships/image" Target="../media/image44.png"/><Relationship Id="rId5" Type="http://schemas.openxmlformats.org/officeDocument/2006/relationships/tags" Target="../tags/tag41.xml"/><Relationship Id="rId4" Type="http://schemas.openxmlformats.org/officeDocument/2006/relationships/image" Target="../media/image43.png"/><Relationship Id="rId3" Type="http://schemas.openxmlformats.org/officeDocument/2006/relationships/tags" Target="../tags/tag40.xml"/><Relationship Id="rId2" Type="http://schemas.openxmlformats.org/officeDocument/2006/relationships/image" Target="../media/image42.png"/><Relationship Id="rId1" Type="http://schemas.openxmlformats.org/officeDocument/2006/relationships/tags" Target="../tags/tag39.xml"/></Relationships>
</file>

<file path=ppt/slides/_rels/slide15.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tags" Target="../tags/tag43.xml"/><Relationship Id="rId7" Type="http://schemas.openxmlformats.org/officeDocument/2006/relationships/image" Target="../media/image49.png"/><Relationship Id="rId6" Type="http://schemas.openxmlformats.org/officeDocument/2006/relationships/image" Target="../media/image48.png"/><Relationship Id="rId5" Type="http://schemas.openxmlformats.org/officeDocument/2006/relationships/image" Target="../media/image47.wmf"/><Relationship Id="rId4" Type="http://schemas.openxmlformats.org/officeDocument/2006/relationships/oleObject" Target="../embeddings/oleObject3.bin"/><Relationship Id="rId3" Type="http://schemas.openxmlformats.org/officeDocument/2006/relationships/image" Target="../media/image46.png"/><Relationship Id="rId2" Type="http://schemas.openxmlformats.org/officeDocument/2006/relationships/image" Target="../media/image45.wmf"/><Relationship Id="rId10" Type="http://schemas.openxmlformats.org/officeDocument/2006/relationships/vmlDrawing" Target="../drawings/vmlDrawing2.vml"/><Relationship Id="rId1" Type="http://schemas.openxmlformats.org/officeDocument/2006/relationships/oleObject" Target="../embeddings/oleObject2.bin"/></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45.xml"/><Relationship Id="rId2" Type="http://schemas.openxmlformats.org/officeDocument/2006/relationships/image" Target="../media/image50.png"/><Relationship Id="rId1" Type="http://schemas.openxmlformats.org/officeDocument/2006/relationships/tags" Target="../tags/tag44.xml"/></Relationships>
</file>

<file path=ppt/slides/_rels/slide17.xml.rels><?xml version="1.0" encoding="UTF-8" standalone="yes"?>
<Relationships xmlns="http://schemas.openxmlformats.org/package/2006/relationships"><Relationship Id="rId9" Type="http://schemas.openxmlformats.org/officeDocument/2006/relationships/oleObject" Target="../embeddings/oleObject5.bin"/><Relationship Id="rId8" Type="http://schemas.openxmlformats.org/officeDocument/2006/relationships/image" Target="../media/image54.wmf"/><Relationship Id="rId7" Type="http://schemas.openxmlformats.org/officeDocument/2006/relationships/oleObject" Target="../embeddings/oleObject4.bin"/><Relationship Id="rId6" Type="http://schemas.openxmlformats.org/officeDocument/2006/relationships/image" Target="../media/image53.png"/><Relationship Id="rId5" Type="http://schemas.openxmlformats.org/officeDocument/2006/relationships/tags" Target="../tags/tag48.xml"/><Relationship Id="rId4" Type="http://schemas.openxmlformats.org/officeDocument/2006/relationships/image" Target="../media/image52.png"/><Relationship Id="rId3" Type="http://schemas.openxmlformats.org/officeDocument/2006/relationships/tags" Target="../tags/tag47.xml"/><Relationship Id="rId23" Type="http://schemas.openxmlformats.org/officeDocument/2006/relationships/vmlDrawing" Target="../drawings/vmlDrawing3.vml"/><Relationship Id="rId22" Type="http://schemas.openxmlformats.org/officeDocument/2006/relationships/slideLayout" Target="../slideLayouts/slideLayout12.xml"/><Relationship Id="rId21" Type="http://schemas.openxmlformats.org/officeDocument/2006/relationships/tags" Target="../tags/tag49.xml"/><Relationship Id="rId20" Type="http://schemas.openxmlformats.org/officeDocument/2006/relationships/image" Target="../media/image60.wmf"/><Relationship Id="rId2" Type="http://schemas.openxmlformats.org/officeDocument/2006/relationships/image" Target="../media/image51.png"/><Relationship Id="rId19" Type="http://schemas.openxmlformats.org/officeDocument/2006/relationships/oleObject" Target="../embeddings/oleObject10.bin"/><Relationship Id="rId18" Type="http://schemas.openxmlformats.org/officeDocument/2006/relationships/image" Target="../media/image59.wmf"/><Relationship Id="rId17" Type="http://schemas.openxmlformats.org/officeDocument/2006/relationships/oleObject" Target="../embeddings/oleObject9.bin"/><Relationship Id="rId16" Type="http://schemas.openxmlformats.org/officeDocument/2006/relationships/image" Target="../media/image58.wmf"/><Relationship Id="rId15" Type="http://schemas.openxmlformats.org/officeDocument/2006/relationships/oleObject" Target="../embeddings/oleObject8.bin"/><Relationship Id="rId14" Type="http://schemas.openxmlformats.org/officeDocument/2006/relationships/image" Target="../media/image57.wmf"/><Relationship Id="rId13" Type="http://schemas.openxmlformats.org/officeDocument/2006/relationships/oleObject" Target="../embeddings/oleObject7.bin"/><Relationship Id="rId12" Type="http://schemas.openxmlformats.org/officeDocument/2006/relationships/image" Target="../media/image56.wmf"/><Relationship Id="rId11" Type="http://schemas.openxmlformats.org/officeDocument/2006/relationships/oleObject" Target="../embeddings/oleObject6.bin"/><Relationship Id="rId10" Type="http://schemas.openxmlformats.org/officeDocument/2006/relationships/image" Target="../media/image55.wmf"/><Relationship Id="rId1" Type="http://schemas.openxmlformats.org/officeDocument/2006/relationships/tags" Target="../tags/tag46.xml"/></Relationships>
</file>

<file path=ppt/slides/_rels/slide18.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image" Target="../media/image62.png"/><Relationship Id="rId3" Type="http://schemas.openxmlformats.org/officeDocument/2006/relationships/tags" Target="../tags/tag51.xml"/><Relationship Id="rId2" Type="http://schemas.openxmlformats.org/officeDocument/2006/relationships/image" Target="../media/image61.png"/><Relationship Id="rId1" Type="http://schemas.openxmlformats.org/officeDocument/2006/relationships/tags" Target="../tags/tag50.xml"/></Relationships>
</file>

<file path=ppt/slides/_rels/slide19.xml.rels><?xml version="1.0" encoding="UTF-8" standalone="yes"?>
<Relationships xmlns="http://schemas.openxmlformats.org/package/2006/relationships"><Relationship Id="rId9" Type="http://schemas.openxmlformats.org/officeDocument/2006/relationships/image" Target="../media/image67.png"/><Relationship Id="rId8" Type="http://schemas.openxmlformats.org/officeDocument/2006/relationships/image" Target="../media/image66.png"/><Relationship Id="rId7" Type="http://schemas.openxmlformats.org/officeDocument/2006/relationships/tags" Target="../tags/tag57.xml"/><Relationship Id="rId6" Type="http://schemas.openxmlformats.org/officeDocument/2006/relationships/image" Target="../media/image65.png"/><Relationship Id="rId5" Type="http://schemas.openxmlformats.org/officeDocument/2006/relationships/tags" Target="../tags/tag56.xml"/><Relationship Id="rId4" Type="http://schemas.openxmlformats.org/officeDocument/2006/relationships/image" Target="../media/image64.png"/><Relationship Id="rId3" Type="http://schemas.openxmlformats.org/officeDocument/2006/relationships/tags" Target="../tags/tag55.xml"/><Relationship Id="rId2" Type="http://schemas.openxmlformats.org/officeDocument/2006/relationships/image" Target="../media/image63.png"/><Relationship Id="rId11" Type="http://schemas.openxmlformats.org/officeDocument/2006/relationships/slideLayout" Target="../slideLayouts/slideLayout12.xml"/><Relationship Id="rId10" Type="http://schemas.openxmlformats.org/officeDocument/2006/relationships/tags" Target="../tags/tag58.xml"/><Relationship Id="rId1" Type="http://schemas.openxmlformats.org/officeDocument/2006/relationships/tags" Target="../tags/tag5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9" Type="http://schemas.openxmlformats.org/officeDocument/2006/relationships/tags" Target="../tags/tag59.xml"/><Relationship Id="rId8" Type="http://schemas.openxmlformats.org/officeDocument/2006/relationships/image" Target="../media/image71.wmf"/><Relationship Id="rId7" Type="http://schemas.openxmlformats.org/officeDocument/2006/relationships/oleObject" Target="../embeddings/oleObject14.bin"/><Relationship Id="rId6" Type="http://schemas.openxmlformats.org/officeDocument/2006/relationships/image" Target="../media/image70.wmf"/><Relationship Id="rId5" Type="http://schemas.openxmlformats.org/officeDocument/2006/relationships/oleObject" Target="../embeddings/oleObject13.bin"/><Relationship Id="rId4" Type="http://schemas.openxmlformats.org/officeDocument/2006/relationships/image" Target="../media/image69.wmf"/><Relationship Id="rId3" Type="http://schemas.openxmlformats.org/officeDocument/2006/relationships/oleObject" Target="../embeddings/oleObject12.bin"/><Relationship Id="rId21" Type="http://schemas.openxmlformats.org/officeDocument/2006/relationships/vmlDrawing" Target="../drawings/vmlDrawing4.vml"/><Relationship Id="rId20" Type="http://schemas.openxmlformats.org/officeDocument/2006/relationships/slideLayout" Target="../slideLayouts/slideLayout12.xml"/><Relationship Id="rId2" Type="http://schemas.openxmlformats.org/officeDocument/2006/relationships/image" Target="../media/image68.emf"/><Relationship Id="rId19" Type="http://schemas.openxmlformats.org/officeDocument/2006/relationships/tags" Target="../tags/tag65.xml"/><Relationship Id="rId18" Type="http://schemas.openxmlformats.org/officeDocument/2006/relationships/tags" Target="../tags/tag64.xml"/><Relationship Id="rId17" Type="http://schemas.openxmlformats.org/officeDocument/2006/relationships/tags" Target="../tags/tag63.xml"/><Relationship Id="rId16" Type="http://schemas.openxmlformats.org/officeDocument/2006/relationships/tags" Target="../tags/tag62.xml"/><Relationship Id="rId15" Type="http://schemas.openxmlformats.org/officeDocument/2006/relationships/tags" Target="../tags/tag61.xml"/><Relationship Id="rId14" Type="http://schemas.openxmlformats.org/officeDocument/2006/relationships/image" Target="../media/image73.wmf"/><Relationship Id="rId13" Type="http://schemas.openxmlformats.org/officeDocument/2006/relationships/oleObject" Target="../embeddings/oleObject16.bin"/><Relationship Id="rId12" Type="http://schemas.openxmlformats.org/officeDocument/2006/relationships/tags" Target="../tags/tag60.xml"/><Relationship Id="rId11" Type="http://schemas.openxmlformats.org/officeDocument/2006/relationships/image" Target="../media/image72.wmf"/><Relationship Id="rId10" Type="http://schemas.openxmlformats.org/officeDocument/2006/relationships/oleObject" Target="../embeddings/oleObject15.bin"/><Relationship Id="rId1" Type="http://schemas.openxmlformats.org/officeDocument/2006/relationships/oleObject" Target="../embeddings/oleObject11.bin"/></Relationships>
</file>

<file path=ppt/slides/_rels/slide21.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tags" Target="../tags/tag67.xml"/><Relationship Id="rId7" Type="http://schemas.openxmlformats.org/officeDocument/2006/relationships/image" Target="../media/image77.png"/><Relationship Id="rId6" Type="http://schemas.openxmlformats.org/officeDocument/2006/relationships/image" Target="../media/image76.png"/><Relationship Id="rId5" Type="http://schemas.openxmlformats.org/officeDocument/2006/relationships/image" Target="../media/image75.wmf"/><Relationship Id="rId4" Type="http://schemas.openxmlformats.org/officeDocument/2006/relationships/oleObject" Target="../embeddings/oleObject18.bin"/><Relationship Id="rId3" Type="http://schemas.openxmlformats.org/officeDocument/2006/relationships/image" Target="../media/image74.wmf"/><Relationship Id="rId2" Type="http://schemas.openxmlformats.org/officeDocument/2006/relationships/oleObject" Target="../embeddings/oleObject17.bin"/><Relationship Id="rId10" Type="http://schemas.openxmlformats.org/officeDocument/2006/relationships/vmlDrawing" Target="../drawings/vmlDrawing5.vml"/><Relationship Id="rId1" Type="http://schemas.openxmlformats.org/officeDocument/2006/relationships/tags" Target="../tags/tag66.xml"/></Relationships>
</file>

<file path=ppt/slides/_rels/slide22.xml.rels><?xml version="1.0" encoding="UTF-8" standalone="yes"?>
<Relationships xmlns="http://schemas.openxmlformats.org/package/2006/relationships"><Relationship Id="rId9" Type="http://schemas.openxmlformats.org/officeDocument/2006/relationships/oleObject" Target="../embeddings/oleObject23.bin"/><Relationship Id="rId8" Type="http://schemas.openxmlformats.org/officeDocument/2006/relationships/image" Target="../media/image81.wmf"/><Relationship Id="rId7" Type="http://schemas.openxmlformats.org/officeDocument/2006/relationships/oleObject" Target="../embeddings/oleObject22.bin"/><Relationship Id="rId6" Type="http://schemas.openxmlformats.org/officeDocument/2006/relationships/image" Target="../media/image80.wmf"/><Relationship Id="rId5" Type="http://schemas.openxmlformats.org/officeDocument/2006/relationships/oleObject" Target="../embeddings/oleObject21.bin"/><Relationship Id="rId4" Type="http://schemas.openxmlformats.org/officeDocument/2006/relationships/image" Target="../media/image79.wmf"/><Relationship Id="rId3" Type="http://schemas.openxmlformats.org/officeDocument/2006/relationships/oleObject" Target="../embeddings/oleObject20.bin"/><Relationship Id="rId2" Type="http://schemas.openxmlformats.org/officeDocument/2006/relationships/image" Target="../media/image78.wmf"/><Relationship Id="rId19" Type="http://schemas.openxmlformats.org/officeDocument/2006/relationships/vmlDrawing" Target="../drawings/vmlDrawing6.vml"/><Relationship Id="rId18" Type="http://schemas.openxmlformats.org/officeDocument/2006/relationships/slideLayout" Target="../slideLayouts/slideLayout12.xml"/><Relationship Id="rId17" Type="http://schemas.openxmlformats.org/officeDocument/2006/relationships/tags" Target="../tags/tag69.xml"/><Relationship Id="rId16" Type="http://schemas.openxmlformats.org/officeDocument/2006/relationships/tags" Target="../tags/tag68.xml"/><Relationship Id="rId15" Type="http://schemas.openxmlformats.org/officeDocument/2006/relationships/image" Target="../media/image85.webp"/><Relationship Id="rId14" Type="http://schemas.openxmlformats.org/officeDocument/2006/relationships/image" Target="../media/image84.wmf"/><Relationship Id="rId13" Type="http://schemas.openxmlformats.org/officeDocument/2006/relationships/oleObject" Target="../embeddings/oleObject25.bin"/><Relationship Id="rId12" Type="http://schemas.openxmlformats.org/officeDocument/2006/relationships/image" Target="../media/image83.wmf"/><Relationship Id="rId11" Type="http://schemas.openxmlformats.org/officeDocument/2006/relationships/oleObject" Target="../embeddings/oleObject24.bin"/><Relationship Id="rId10" Type="http://schemas.openxmlformats.org/officeDocument/2006/relationships/image" Target="../media/image82.wmf"/><Relationship Id="rId1" Type="http://schemas.openxmlformats.org/officeDocument/2006/relationships/oleObject" Target="../embeddings/oleObject19.bin"/></Relationships>
</file>

<file path=ppt/slides/_rels/slide23.xml.rels><?xml version="1.0" encoding="UTF-8" standalone="yes"?>
<Relationships xmlns="http://schemas.openxmlformats.org/package/2006/relationships"><Relationship Id="rId9" Type="http://schemas.openxmlformats.org/officeDocument/2006/relationships/oleObject" Target="../embeddings/oleObject30.bin"/><Relationship Id="rId8" Type="http://schemas.openxmlformats.org/officeDocument/2006/relationships/image" Target="../media/image89.wmf"/><Relationship Id="rId7" Type="http://schemas.openxmlformats.org/officeDocument/2006/relationships/oleObject" Target="../embeddings/oleObject29.bin"/><Relationship Id="rId6" Type="http://schemas.openxmlformats.org/officeDocument/2006/relationships/image" Target="../media/image88.wmf"/><Relationship Id="rId5" Type="http://schemas.openxmlformats.org/officeDocument/2006/relationships/oleObject" Target="../embeddings/oleObject28.bin"/><Relationship Id="rId4" Type="http://schemas.openxmlformats.org/officeDocument/2006/relationships/image" Target="../media/image87.wmf"/><Relationship Id="rId3" Type="http://schemas.openxmlformats.org/officeDocument/2006/relationships/oleObject" Target="../embeddings/oleObject27.bin"/><Relationship Id="rId2" Type="http://schemas.openxmlformats.org/officeDocument/2006/relationships/image" Target="../media/image86.emf"/><Relationship Id="rId15" Type="http://schemas.openxmlformats.org/officeDocument/2006/relationships/vmlDrawing" Target="../drawings/vmlDrawing7.vml"/><Relationship Id="rId14" Type="http://schemas.openxmlformats.org/officeDocument/2006/relationships/slideLayout" Target="../slideLayouts/slideLayout12.xml"/><Relationship Id="rId13" Type="http://schemas.openxmlformats.org/officeDocument/2006/relationships/tags" Target="../tags/tag70.xml"/><Relationship Id="rId12" Type="http://schemas.openxmlformats.org/officeDocument/2006/relationships/image" Target="../media/image92.png"/><Relationship Id="rId11" Type="http://schemas.openxmlformats.org/officeDocument/2006/relationships/image" Target="../media/image91.jpeg"/><Relationship Id="rId10" Type="http://schemas.openxmlformats.org/officeDocument/2006/relationships/image" Target="../media/image90.wmf"/><Relationship Id="rId1" Type="http://schemas.openxmlformats.org/officeDocument/2006/relationships/oleObject" Target="../embeddings/oleObject26.bin"/></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tags" Target="../tags/tag74.xml"/><Relationship Id="rId6" Type="http://schemas.openxmlformats.org/officeDocument/2006/relationships/image" Target="../media/image95.png"/><Relationship Id="rId5" Type="http://schemas.openxmlformats.org/officeDocument/2006/relationships/tags" Target="../tags/tag73.xml"/><Relationship Id="rId4" Type="http://schemas.openxmlformats.org/officeDocument/2006/relationships/image" Target="../media/image94.png"/><Relationship Id="rId3" Type="http://schemas.openxmlformats.org/officeDocument/2006/relationships/tags" Target="../tags/tag72.xml"/><Relationship Id="rId2" Type="http://schemas.openxmlformats.org/officeDocument/2006/relationships/image" Target="../media/image93.png"/><Relationship Id="rId1" Type="http://schemas.openxmlformats.org/officeDocument/2006/relationships/tags" Target="../tags/tag71.xml"/></Relationships>
</file>

<file path=ppt/slides/_rels/slide25.xml.rels><?xml version="1.0" encoding="UTF-8" standalone="yes"?>
<Relationships xmlns="http://schemas.openxmlformats.org/package/2006/relationships"><Relationship Id="rId9" Type="http://schemas.openxmlformats.org/officeDocument/2006/relationships/oleObject" Target="../embeddings/oleObject35.bin"/><Relationship Id="rId8" Type="http://schemas.openxmlformats.org/officeDocument/2006/relationships/image" Target="../media/image99.emf"/><Relationship Id="rId7" Type="http://schemas.openxmlformats.org/officeDocument/2006/relationships/oleObject" Target="../embeddings/oleObject34.bin"/><Relationship Id="rId6" Type="http://schemas.openxmlformats.org/officeDocument/2006/relationships/image" Target="../media/image98.wmf"/><Relationship Id="rId5" Type="http://schemas.openxmlformats.org/officeDocument/2006/relationships/oleObject" Target="../embeddings/oleObject33.bin"/><Relationship Id="rId4" Type="http://schemas.openxmlformats.org/officeDocument/2006/relationships/image" Target="../media/image97.wmf"/><Relationship Id="rId3" Type="http://schemas.openxmlformats.org/officeDocument/2006/relationships/oleObject" Target="../embeddings/oleObject32.bin"/><Relationship Id="rId2" Type="http://schemas.openxmlformats.org/officeDocument/2006/relationships/image" Target="../media/image96.wmf"/><Relationship Id="rId16" Type="http://schemas.openxmlformats.org/officeDocument/2006/relationships/vmlDrawing" Target="../drawings/vmlDrawing8.vml"/><Relationship Id="rId15" Type="http://schemas.openxmlformats.org/officeDocument/2006/relationships/slideLayout" Target="../slideLayouts/slideLayout12.xml"/><Relationship Id="rId14" Type="http://schemas.openxmlformats.org/officeDocument/2006/relationships/tags" Target="../tags/tag75.xml"/><Relationship Id="rId13" Type="http://schemas.openxmlformats.org/officeDocument/2006/relationships/image" Target="../media/image102.png"/><Relationship Id="rId12" Type="http://schemas.openxmlformats.org/officeDocument/2006/relationships/image" Target="../media/image101.wmf"/><Relationship Id="rId11" Type="http://schemas.openxmlformats.org/officeDocument/2006/relationships/oleObject" Target="../embeddings/oleObject36.bin"/><Relationship Id="rId10" Type="http://schemas.openxmlformats.org/officeDocument/2006/relationships/image" Target="../media/image100.wmf"/><Relationship Id="rId1" Type="http://schemas.openxmlformats.org/officeDocument/2006/relationships/oleObject" Target="../embeddings/oleObject31.bin"/></Relationships>
</file>

<file path=ppt/slides/_rels/slide26.xml.rels><?xml version="1.0" encoding="UTF-8" standalone="yes"?>
<Relationships xmlns="http://schemas.openxmlformats.org/package/2006/relationships"><Relationship Id="rId9" Type="http://schemas.openxmlformats.org/officeDocument/2006/relationships/image" Target="../media/image108.png"/><Relationship Id="rId8" Type="http://schemas.openxmlformats.org/officeDocument/2006/relationships/image" Target="../media/image107.png"/><Relationship Id="rId7" Type="http://schemas.openxmlformats.org/officeDocument/2006/relationships/image" Target="../media/image106.png"/><Relationship Id="rId6" Type="http://schemas.openxmlformats.org/officeDocument/2006/relationships/image" Target="../media/image105.png"/><Relationship Id="rId5" Type="http://schemas.openxmlformats.org/officeDocument/2006/relationships/tags" Target="../tags/tag78.xml"/><Relationship Id="rId4" Type="http://schemas.openxmlformats.org/officeDocument/2006/relationships/image" Target="../media/image104.png"/><Relationship Id="rId3" Type="http://schemas.openxmlformats.org/officeDocument/2006/relationships/tags" Target="../tags/tag77.xml"/><Relationship Id="rId2" Type="http://schemas.openxmlformats.org/officeDocument/2006/relationships/image" Target="../media/image103.png"/><Relationship Id="rId11" Type="http://schemas.openxmlformats.org/officeDocument/2006/relationships/slideLayout" Target="../slideLayouts/slideLayout12.xml"/><Relationship Id="rId10" Type="http://schemas.openxmlformats.org/officeDocument/2006/relationships/tags" Target="../tags/tag79.xml"/><Relationship Id="rId1" Type="http://schemas.openxmlformats.org/officeDocument/2006/relationships/tags" Target="../tags/tag76.xml"/></Relationships>
</file>

<file path=ppt/slides/_rels/slide27.xml.rels><?xml version="1.0" encoding="UTF-8" standalone="yes"?>
<Relationships xmlns="http://schemas.openxmlformats.org/package/2006/relationships"><Relationship Id="rId7" Type="http://schemas.openxmlformats.org/officeDocument/2006/relationships/slideLayout" Target="../slideLayouts/slideLayout12.xml"/><Relationship Id="rId6" Type="http://schemas.openxmlformats.org/officeDocument/2006/relationships/tags" Target="../tags/tag82.xml"/><Relationship Id="rId5" Type="http://schemas.openxmlformats.org/officeDocument/2006/relationships/image" Target="../media/image111.png"/><Relationship Id="rId4" Type="http://schemas.openxmlformats.org/officeDocument/2006/relationships/image" Target="../media/image110.png"/><Relationship Id="rId3" Type="http://schemas.openxmlformats.org/officeDocument/2006/relationships/tags" Target="../tags/tag81.xml"/><Relationship Id="rId2" Type="http://schemas.openxmlformats.org/officeDocument/2006/relationships/image" Target="../media/image109.png"/><Relationship Id="rId1" Type="http://schemas.openxmlformats.org/officeDocument/2006/relationships/tags" Target="../tags/tag80.xml"/></Relationships>
</file>

<file path=ppt/slides/_rels/slide28.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tags" Target="../tags/tag86.xml"/><Relationship Id="rId6" Type="http://schemas.openxmlformats.org/officeDocument/2006/relationships/image" Target="../media/image114.png"/><Relationship Id="rId5" Type="http://schemas.openxmlformats.org/officeDocument/2006/relationships/tags" Target="../tags/tag85.xml"/><Relationship Id="rId4" Type="http://schemas.openxmlformats.org/officeDocument/2006/relationships/image" Target="../media/image113.png"/><Relationship Id="rId3" Type="http://schemas.openxmlformats.org/officeDocument/2006/relationships/tags" Target="../tags/tag84.xml"/><Relationship Id="rId2" Type="http://schemas.openxmlformats.org/officeDocument/2006/relationships/image" Target="../media/image112.png"/><Relationship Id="rId1" Type="http://schemas.openxmlformats.org/officeDocument/2006/relationships/tags" Target="../tags/tag83.xml"/></Relationships>
</file>

<file path=ppt/slides/_rels/slide29.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tags" Target="../tags/tag89.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 Id="rId3" Type="http://schemas.openxmlformats.org/officeDocument/2006/relationships/tags" Target="../tags/tag88.xml"/><Relationship Id="rId2" Type="http://schemas.openxmlformats.org/officeDocument/2006/relationships/image" Target="../media/image115.png"/><Relationship Id="rId1" Type="http://schemas.openxmlformats.org/officeDocument/2006/relationships/tags" Target="../tags/tag8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tags" Target="../tags/tag93.xml"/><Relationship Id="rId7" Type="http://schemas.openxmlformats.org/officeDocument/2006/relationships/tags" Target="../tags/tag92.xml"/><Relationship Id="rId6" Type="http://schemas.openxmlformats.org/officeDocument/2006/relationships/image" Target="../media/image120.wmf"/><Relationship Id="rId5" Type="http://schemas.openxmlformats.org/officeDocument/2006/relationships/oleObject" Target="../embeddings/oleObject38.bin"/><Relationship Id="rId4" Type="http://schemas.openxmlformats.org/officeDocument/2006/relationships/tags" Target="../tags/tag91.xml"/><Relationship Id="rId3" Type="http://schemas.openxmlformats.org/officeDocument/2006/relationships/image" Target="../media/image119.wmf"/><Relationship Id="rId2" Type="http://schemas.openxmlformats.org/officeDocument/2006/relationships/oleObject" Target="../embeddings/oleObject37.bin"/><Relationship Id="rId10" Type="http://schemas.openxmlformats.org/officeDocument/2006/relationships/vmlDrawing" Target="../drawings/vmlDrawing9.vml"/><Relationship Id="rId1" Type="http://schemas.openxmlformats.org/officeDocument/2006/relationships/tags" Target="../tags/tag90.xml"/></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12.xml"/><Relationship Id="rId5" Type="http://schemas.openxmlformats.org/officeDocument/2006/relationships/tags" Target="../tags/tag96.xml"/><Relationship Id="rId4" Type="http://schemas.openxmlformats.org/officeDocument/2006/relationships/image" Target="../media/image122.png"/><Relationship Id="rId3" Type="http://schemas.openxmlformats.org/officeDocument/2006/relationships/tags" Target="../tags/tag95.xml"/><Relationship Id="rId2" Type="http://schemas.openxmlformats.org/officeDocument/2006/relationships/image" Target="../media/image121.png"/><Relationship Id="rId1" Type="http://schemas.openxmlformats.org/officeDocument/2006/relationships/tags" Target="../tags/tag94.xml"/></Relationships>
</file>

<file path=ppt/slides/_rels/slide32.xml.rels><?xml version="1.0" encoding="UTF-8" standalone="yes"?>
<Relationships xmlns="http://schemas.openxmlformats.org/package/2006/relationships"><Relationship Id="rId9" Type="http://schemas.openxmlformats.org/officeDocument/2006/relationships/tags" Target="../tags/tag98.xml"/><Relationship Id="rId8" Type="http://schemas.openxmlformats.org/officeDocument/2006/relationships/image" Target="../media/image127.png"/><Relationship Id="rId7" Type="http://schemas.openxmlformats.org/officeDocument/2006/relationships/image" Target="../media/image126.png"/><Relationship Id="rId6" Type="http://schemas.openxmlformats.org/officeDocument/2006/relationships/image" Target="../media/image125.wmf"/><Relationship Id="rId5" Type="http://schemas.openxmlformats.org/officeDocument/2006/relationships/oleObject" Target="../embeddings/oleObject40.bin"/><Relationship Id="rId4" Type="http://schemas.openxmlformats.org/officeDocument/2006/relationships/image" Target="../media/image124.wmf"/><Relationship Id="rId3" Type="http://schemas.openxmlformats.org/officeDocument/2006/relationships/oleObject" Target="../embeddings/oleObject39.bin"/><Relationship Id="rId2" Type="http://schemas.openxmlformats.org/officeDocument/2006/relationships/tags" Target="../tags/tag97.xml"/><Relationship Id="rId13" Type="http://schemas.openxmlformats.org/officeDocument/2006/relationships/vmlDrawing" Target="../drawings/vmlDrawing10.vml"/><Relationship Id="rId12" Type="http://schemas.openxmlformats.org/officeDocument/2006/relationships/slideLayout" Target="../slideLayouts/slideLayout12.xml"/><Relationship Id="rId11" Type="http://schemas.openxmlformats.org/officeDocument/2006/relationships/tags" Target="../tags/tag99.xml"/><Relationship Id="rId10" Type="http://schemas.openxmlformats.org/officeDocument/2006/relationships/image" Target="../media/image128.png"/><Relationship Id="rId1" Type="http://schemas.openxmlformats.org/officeDocument/2006/relationships/image" Target="../media/image123.png"/></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tags" Target="../tags/tag102.xml"/><Relationship Id="rId3" Type="http://schemas.openxmlformats.org/officeDocument/2006/relationships/tags" Target="../tags/tag101.xml"/><Relationship Id="rId2" Type="http://schemas.openxmlformats.org/officeDocument/2006/relationships/image" Target="../media/image129.png"/><Relationship Id="rId1" Type="http://schemas.openxmlformats.org/officeDocument/2006/relationships/tags" Target="../tags/tag10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tags" Target="../tags/tag4.xml"/><Relationship Id="rId2" Type="http://schemas.openxmlformats.org/officeDocument/2006/relationships/image" Target="../media/image2.png"/><Relationship Id="rId1" Type="http://schemas.openxmlformats.org/officeDocument/2006/relationships/tags" Target="../tags/tag3.xml"/></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tags" Target="../tags/tag10.xml"/><Relationship Id="rId6" Type="http://schemas.openxmlformats.org/officeDocument/2006/relationships/image" Target="../media/image8.png"/><Relationship Id="rId5" Type="http://schemas.openxmlformats.org/officeDocument/2006/relationships/tags" Target="../tags/tag9.xml"/><Relationship Id="rId4" Type="http://schemas.openxmlformats.org/officeDocument/2006/relationships/image" Target="../media/image7.png"/><Relationship Id="rId3" Type="http://schemas.openxmlformats.org/officeDocument/2006/relationships/tags" Target="../tags/tag8.xml"/><Relationship Id="rId2" Type="http://schemas.openxmlformats.org/officeDocument/2006/relationships/image" Target="../media/image6.png"/><Relationship Id="rId1" Type="http://schemas.openxmlformats.org/officeDocument/2006/relationships/tags" Target="../tags/tag7.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12.xml"/><Relationship Id="rId2" Type="http://schemas.openxmlformats.org/officeDocument/2006/relationships/image" Target="../media/image9.png"/><Relationship Id="rId1" Type="http://schemas.openxmlformats.org/officeDocument/2006/relationships/tags" Target="../tags/tag11.xml"/></Relationships>
</file>

<file path=ppt/slides/_rels/slide7.xml.rels><?xml version="1.0" encoding="UTF-8" standalone="yes"?>
<Relationships xmlns="http://schemas.openxmlformats.org/package/2006/relationships"><Relationship Id="rId9" Type="http://schemas.openxmlformats.org/officeDocument/2006/relationships/image" Target="../media/image14.wmf"/><Relationship Id="rId8" Type="http://schemas.openxmlformats.org/officeDocument/2006/relationships/oleObject" Target="../embeddings/oleObject1.bin"/><Relationship Id="rId7" Type="http://schemas.openxmlformats.org/officeDocument/2006/relationships/image" Target="../media/image13.png"/><Relationship Id="rId6" Type="http://schemas.openxmlformats.org/officeDocument/2006/relationships/image" Target="../media/image12.png"/><Relationship Id="rId5" Type="http://schemas.openxmlformats.org/officeDocument/2006/relationships/tags" Target="../tags/tag15.xml"/><Relationship Id="rId4" Type="http://schemas.openxmlformats.org/officeDocument/2006/relationships/image" Target="../media/image11.png"/><Relationship Id="rId3" Type="http://schemas.openxmlformats.org/officeDocument/2006/relationships/tags" Target="../tags/tag14.xml"/><Relationship Id="rId2" Type="http://schemas.openxmlformats.org/officeDocument/2006/relationships/image" Target="../media/image10.png"/><Relationship Id="rId14" Type="http://schemas.openxmlformats.org/officeDocument/2006/relationships/vmlDrawing" Target="../drawings/vmlDrawing1.vml"/><Relationship Id="rId13" Type="http://schemas.openxmlformats.org/officeDocument/2006/relationships/slideLayout" Target="../slideLayouts/slideLayout12.xml"/><Relationship Id="rId12" Type="http://schemas.openxmlformats.org/officeDocument/2006/relationships/tags" Target="../tags/tag17.xml"/><Relationship Id="rId11" Type="http://schemas.openxmlformats.org/officeDocument/2006/relationships/tags" Target="../tags/tag16.xml"/><Relationship Id="rId10" Type="http://schemas.openxmlformats.org/officeDocument/2006/relationships/image" Target="../media/image15.png"/><Relationship Id="rId1" Type="http://schemas.openxmlformats.org/officeDocument/2006/relationships/tags" Target="../tags/tag13.xml"/></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12.xml"/><Relationship Id="rId8" Type="http://schemas.openxmlformats.org/officeDocument/2006/relationships/tags" Target="../tags/tag21.xml"/><Relationship Id="rId7" Type="http://schemas.openxmlformats.org/officeDocument/2006/relationships/image" Target="../media/image19.webp"/><Relationship Id="rId6" Type="http://schemas.openxmlformats.org/officeDocument/2006/relationships/image" Target="../media/image18.png"/><Relationship Id="rId5" Type="http://schemas.openxmlformats.org/officeDocument/2006/relationships/tags" Target="../tags/tag20.xml"/><Relationship Id="rId4" Type="http://schemas.openxmlformats.org/officeDocument/2006/relationships/image" Target="../media/image17.png"/><Relationship Id="rId3" Type="http://schemas.openxmlformats.org/officeDocument/2006/relationships/tags" Target="../tags/tag19.xml"/><Relationship Id="rId2" Type="http://schemas.openxmlformats.org/officeDocument/2006/relationships/image" Target="../media/image16.png"/><Relationship Id="rId1" Type="http://schemas.openxmlformats.org/officeDocument/2006/relationships/tags" Target="../tags/tag18.xml"/></Relationships>
</file>

<file path=ppt/slides/_rels/slide9.xml.rels><?xml version="1.0" encoding="UTF-8" standalone="yes"?>
<Relationships xmlns="http://schemas.openxmlformats.org/package/2006/relationships"><Relationship Id="rId8" Type="http://schemas.openxmlformats.org/officeDocument/2006/relationships/slideLayout" Target="../slideLayouts/slideLayout12.xml"/><Relationship Id="rId7" Type="http://schemas.openxmlformats.org/officeDocument/2006/relationships/tags" Target="../tags/tag25.xml"/><Relationship Id="rId6" Type="http://schemas.openxmlformats.org/officeDocument/2006/relationships/image" Target="../media/image22.png"/><Relationship Id="rId5" Type="http://schemas.openxmlformats.org/officeDocument/2006/relationships/tags" Target="../tags/tag24.xml"/><Relationship Id="rId4" Type="http://schemas.openxmlformats.org/officeDocument/2006/relationships/image" Target="../media/image21.png"/><Relationship Id="rId3" Type="http://schemas.openxmlformats.org/officeDocument/2006/relationships/tags" Target="../tags/tag23.xml"/><Relationship Id="rId2" Type="http://schemas.openxmlformats.org/officeDocument/2006/relationships/image" Target="../media/image20.png"/><Relationship Id="rId1" Type="http://schemas.openxmlformats.org/officeDocument/2006/relationships/tags" Target="../tags/tag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8"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4099" name="Rectangle 2"/>
          <p:cNvSpPr>
            <a:spLocks noGrp="1"/>
          </p:cNvSpPr>
          <p:nvPr>
            <p:ph type="ctrTitle"/>
          </p:nvPr>
        </p:nvSpPr>
        <p:spPr>
          <a:xfrm>
            <a:off x="403225" y="2057400"/>
            <a:ext cx="8490585" cy="1470025"/>
          </a:xfrm>
        </p:spPr>
        <p:txBody>
          <a:bodyPr vert="horz" wrap="square" lIns="91440" tIns="45720" rIns="91440" bIns="45720" anchor="ctr" anchorCtr="0"/>
          <a:p>
            <a:pPr eaLnBrk="1" hangingPunct="1">
              <a:lnSpc>
                <a:spcPct val="80000"/>
              </a:lnSpc>
              <a:buClrTx/>
              <a:buSzTx/>
              <a:buFontTx/>
            </a:pPr>
            <a:r>
              <a:rPr lang="zh-CN" altLang="en-US" sz="4800" b="1" kern="1200" dirty="0">
                <a:latin typeface="隶书" panose="02010509060101010101" pitchFamily="49" charset="-122"/>
                <a:ea typeface="隶书" panose="02010509060101010101" pitchFamily="49" charset="-122"/>
                <a:cs typeface="+mj-cs"/>
              </a:rPr>
              <a:t>一些不实用的惯性导航</a:t>
            </a:r>
            <a:br>
              <a:rPr lang="zh-CN" altLang="en-US" sz="4800" b="1" kern="1200" dirty="0">
                <a:latin typeface="隶书" panose="02010509060101010101" pitchFamily="49" charset="-122"/>
                <a:ea typeface="隶书" panose="02010509060101010101" pitchFamily="49" charset="-122"/>
                <a:cs typeface="+mj-cs"/>
              </a:rPr>
            </a:br>
            <a:r>
              <a:rPr lang="zh-CN" altLang="en-US" sz="4800" b="1" kern="1200" dirty="0">
                <a:latin typeface="隶书" panose="02010509060101010101" pitchFamily="49" charset="-122"/>
                <a:ea typeface="隶书" panose="02010509060101010101" pitchFamily="49" charset="-122"/>
                <a:cs typeface="+mj-cs"/>
              </a:rPr>
              <a:t>数据处理方法简介</a:t>
            </a:r>
            <a:endParaRPr lang="zh-CN" altLang="en-US" sz="4800" b="1" kern="1200" dirty="0">
              <a:latin typeface="隶书" panose="02010509060101010101" pitchFamily="49" charset="-122"/>
              <a:ea typeface="隶书" panose="02010509060101010101" pitchFamily="49" charset="-122"/>
              <a:cs typeface="+mj-cs"/>
            </a:endParaRPr>
          </a:p>
        </p:txBody>
      </p:sp>
      <p:sp>
        <p:nvSpPr>
          <p:cNvPr id="4100" name="Rectangle 3"/>
          <p:cNvSpPr>
            <a:spLocks noGrp="1"/>
          </p:cNvSpPr>
          <p:nvPr>
            <p:ph type="subTitle" idx="1"/>
          </p:nvPr>
        </p:nvSpPr>
        <p:spPr>
          <a:xfrm>
            <a:off x="1447800" y="3429000"/>
            <a:ext cx="6400800" cy="1295400"/>
          </a:xfrm>
        </p:spPr>
        <p:txBody>
          <a:bodyPr vert="horz" wrap="square" lIns="91440" tIns="45720" rIns="91440" bIns="45720" anchor="t" anchorCtr="0"/>
          <a:p>
            <a:pPr eaLnBrk="1" hangingPunct="1">
              <a:buClrTx/>
              <a:buSzTx/>
              <a:buFontTx/>
            </a:pPr>
            <a:r>
              <a:rPr lang="zh-CN" altLang="en-US" dirty="0">
                <a:latin typeface="华文行楷" panose="02010800040101010101" charset="-122"/>
                <a:ea typeface="华文行楷" panose="02010800040101010101" charset="-122"/>
                <a:sym typeface="+mn-ea"/>
              </a:rPr>
              <a:t>西北工业大学 自动化学院</a:t>
            </a:r>
            <a:endParaRPr lang="zh-CN" altLang="en-US" kern="1200" dirty="0">
              <a:latin typeface="华文行楷" panose="02010800040101010101" charset="-122"/>
              <a:ea typeface="华文行楷" panose="02010800040101010101" charset="-122"/>
              <a:cs typeface="+mn-cs"/>
            </a:endParaRPr>
          </a:p>
          <a:p>
            <a:pPr eaLnBrk="1" hangingPunct="1">
              <a:buClrTx/>
              <a:buSzTx/>
              <a:buFontTx/>
            </a:pPr>
            <a:r>
              <a:rPr lang="zh-CN" altLang="en-US" dirty="0">
                <a:latin typeface="华文行楷" panose="02010800040101010101" charset="-122"/>
                <a:ea typeface="华文行楷" panose="02010800040101010101" charset="-122"/>
                <a:sym typeface="+mn-ea"/>
              </a:rPr>
              <a:t>严恭敏  </a:t>
            </a:r>
            <a:r>
              <a:rPr lang="en-US" altLang="zh-CN" dirty="0">
                <a:latin typeface="华文行楷" panose="02010800040101010101" charset="-122"/>
                <a:ea typeface="华文行楷" panose="02010800040101010101" charset="-122"/>
                <a:sym typeface="+mn-ea"/>
              </a:rPr>
              <a:t>2023-07-08</a:t>
            </a:r>
            <a:endParaRPr lang="en-US" altLang="zh-CN" kern="1200" dirty="0">
              <a:latin typeface="华文行楷" panose="02010800040101010101" charset="-122"/>
              <a:ea typeface="华文行楷" panose="02010800040101010101" charset="-122"/>
              <a:cs typeface="+mn-cs"/>
            </a:endParaRPr>
          </a:p>
          <a:p>
            <a:pPr eaLnBrk="1" hangingPunct="1">
              <a:buClrTx/>
              <a:buSzTx/>
              <a:buFontTx/>
            </a:pPr>
            <a:endParaRPr lang="en-US" altLang="zh-CN" kern="1200" dirty="0">
              <a:latin typeface="楷体" panose="02010609060101010101" pitchFamily="49" charset="-122"/>
              <a:ea typeface="楷体" panose="02010609060101010101" pitchFamily="49" charset="-122"/>
              <a:cs typeface="+mn-cs"/>
            </a:endParaRPr>
          </a:p>
        </p:txBody>
      </p:sp>
      <p:sp>
        <p:nvSpPr>
          <p:cNvPr id="2" name="文本框 1"/>
          <p:cNvSpPr txBox="1"/>
          <p:nvPr/>
        </p:nvSpPr>
        <p:spPr>
          <a:xfrm>
            <a:off x="1066800" y="304800"/>
            <a:ext cx="7257415" cy="398780"/>
          </a:xfrm>
          <a:prstGeom prst="rect">
            <a:avLst/>
          </a:prstGeom>
          <a:noFill/>
        </p:spPr>
        <p:txBody>
          <a:bodyPr wrap="square" rtlCol="0" anchor="t">
            <a:spAutoFit/>
          </a:bodyPr>
          <a:p>
            <a:pPr algn="ctr"/>
            <a:r>
              <a:rPr lang="zh-CN" altLang="en-US" sz="2000" b="1">
                <a:latin typeface="华文行楷" panose="02010800040101010101" charset="-122"/>
                <a:ea typeface="华文行楷" panose="02010800040101010101" charset="-122"/>
                <a:cs typeface="华文行楷" panose="02010800040101010101" charset="-122"/>
              </a:rPr>
              <a:t>2023 年《导航定位与授时》西安区域编委会暨学术研讨会</a:t>
            </a:r>
            <a:endParaRPr lang="zh-CN" altLang="en-US" sz="2000" b="1">
              <a:latin typeface="华文行楷" panose="02010800040101010101" charset="-122"/>
              <a:ea typeface="华文行楷" panose="02010800040101010101" charset="-122"/>
              <a:cs typeface="华文行楷" panose="02010800040101010101"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文本框 8"/>
          <p:cNvSpPr txBox="1"/>
          <p:nvPr/>
        </p:nvSpPr>
        <p:spPr>
          <a:xfrm>
            <a:off x="228600" y="3360420"/>
            <a:ext cx="8915400" cy="521970"/>
          </a:xfrm>
          <a:prstGeom prst="rect">
            <a:avLst/>
          </a:prstGeom>
          <a:noFill/>
        </p:spPr>
        <p:txBody>
          <a:bodyPr wrap="square" rtlCol="0" anchor="t">
            <a:spAutoFit/>
          </a:bodyPr>
          <a:p>
            <a:r>
              <a:rPr lang="zh-CN" altLang="en-US" sz="1400"/>
              <a:t>[1]何矞,任凯升,南英.捷联惯导姿态更新的六子样旋转矢量优化算法研究[J].南昌航空大学学报(自然科学版),2008,No.65(02):35-38.</a:t>
            </a:r>
            <a:endParaRPr lang="zh-CN" altLang="en-US" sz="1400"/>
          </a:p>
        </p:txBody>
      </p:sp>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dirty="0">
                <a:sym typeface="+mn-ea"/>
              </a:rPr>
              <a:t>2. SINS</a:t>
            </a:r>
            <a:r>
              <a:rPr lang="zh-CN" altLang="en-US" sz="2800" dirty="0">
                <a:sym typeface="+mn-ea"/>
              </a:rPr>
              <a:t>不可交换误差补偿</a:t>
            </a:r>
            <a:r>
              <a:rPr lang="en-US" altLang="zh-CN" sz="2400" dirty="0">
                <a:sym typeface="+mn-ea"/>
              </a:rPr>
              <a:t>(</a:t>
            </a:r>
            <a:r>
              <a:rPr lang="zh-CN" altLang="en-US" sz="2400" dirty="0">
                <a:sym typeface="+mn-ea"/>
              </a:rPr>
              <a:t>高子样算法</a:t>
            </a:r>
            <a:r>
              <a:rPr lang="en-US" altLang="zh-CN" sz="2400" dirty="0">
                <a:sym typeface="+mn-ea"/>
              </a:rPr>
              <a:t>)</a:t>
            </a:r>
            <a:endParaRPr lang="en-US" altLang="zh-CN" sz="2400" dirty="0">
              <a:sym typeface="+mn-ea"/>
            </a:endParaRPr>
          </a:p>
        </p:txBody>
      </p:sp>
      <p:pic>
        <p:nvPicPr>
          <p:cNvPr id="6" name="图片 5"/>
          <p:cNvPicPr>
            <a:picLocks noChangeAspect="1"/>
          </p:cNvPicPr>
          <p:nvPr>
            <p:custDataLst>
              <p:tags r:id="rId1"/>
            </p:custDataLst>
          </p:nvPr>
        </p:nvPicPr>
        <p:blipFill>
          <a:blip r:embed="rId2"/>
          <a:stretch>
            <a:fillRect/>
          </a:stretch>
        </p:blipFill>
        <p:spPr>
          <a:xfrm>
            <a:off x="509905" y="1143000"/>
            <a:ext cx="4392295" cy="2103120"/>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533400" y="3352800"/>
            <a:ext cx="4368800" cy="777240"/>
          </a:xfrm>
          <a:prstGeom prst="rect">
            <a:avLst/>
          </a:prstGeom>
        </p:spPr>
      </p:pic>
      <p:pic>
        <p:nvPicPr>
          <p:cNvPr id="8" name="图片 7"/>
          <p:cNvPicPr>
            <a:picLocks noChangeAspect="1"/>
          </p:cNvPicPr>
          <p:nvPr>
            <p:custDataLst>
              <p:tags r:id="rId5"/>
            </p:custDataLst>
          </p:nvPr>
        </p:nvPicPr>
        <p:blipFill>
          <a:blip r:embed="rId6"/>
          <a:stretch>
            <a:fillRect/>
          </a:stretch>
        </p:blipFill>
        <p:spPr>
          <a:xfrm>
            <a:off x="5029200" y="1143000"/>
            <a:ext cx="3425825" cy="2987675"/>
          </a:xfrm>
          <a:prstGeom prst="rect">
            <a:avLst/>
          </a:prstGeom>
        </p:spPr>
      </p:pic>
      <p:pic>
        <p:nvPicPr>
          <p:cNvPr id="10" name="图片 9"/>
          <p:cNvPicPr>
            <a:picLocks noChangeAspect="1"/>
          </p:cNvPicPr>
          <p:nvPr/>
        </p:nvPicPr>
        <p:blipFill>
          <a:blip r:embed="rId7"/>
          <a:stretch>
            <a:fillRect/>
          </a:stretch>
        </p:blipFill>
        <p:spPr>
          <a:xfrm>
            <a:off x="609600" y="4267200"/>
            <a:ext cx="7181850" cy="2435225"/>
          </a:xfrm>
          <a:prstGeom prst="rect">
            <a:avLst/>
          </a:prstGeom>
        </p:spPr>
      </p:pic>
      <p:sp>
        <p:nvSpPr>
          <p:cNvPr id="11" name="文本框 10"/>
          <p:cNvSpPr txBox="1"/>
          <p:nvPr/>
        </p:nvSpPr>
        <p:spPr>
          <a:xfrm>
            <a:off x="7848600" y="4525645"/>
            <a:ext cx="838835" cy="1568450"/>
          </a:xfrm>
          <a:prstGeom prst="rect">
            <a:avLst/>
          </a:prstGeom>
          <a:noFill/>
        </p:spPr>
        <p:txBody>
          <a:bodyPr wrap="square" rtlCol="0" anchor="t">
            <a:spAutoFit/>
          </a:bodyPr>
          <a:p>
            <a:r>
              <a:rPr lang="zh-CN" altLang="en-US" sz="1600"/>
              <a:t>严《捷联惯导算法与组合导航原理》</a:t>
            </a:r>
            <a:endParaRPr lang="en-US" altLang="zh-CN" sz="1600"/>
          </a:p>
        </p:txBody>
      </p:sp>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文本框 12"/>
          <p:cNvSpPr txBox="1"/>
          <p:nvPr/>
        </p:nvSpPr>
        <p:spPr>
          <a:xfrm>
            <a:off x="207645" y="5105400"/>
            <a:ext cx="8470900" cy="521970"/>
          </a:xfrm>
          <a:prstGeom prst="rect">
            <a:avLst/>
          </a:prstGeom>
          <a:noFill/>
        </p:spPr>
        <p:txBody>
          <a:bodyPr wrap="square" rtlCol="0" anchor="t">
            <a:spAutoFit/>
          </a:bodyPr>
          <a:p>
            <a:r>
              <a:rPr lang="zh-CN" altLang="en-US" sz="1400"/>
              <a:t>[1]曾庆化,刘建业,熊智等.一种角速率激光陀</a:t>
            </a:r>
            <a:r>
              <a:rPr lang="zh-CN" altLang="en-US" sz="1400">
                <a:solidFill>
                  <a:schemeClr val="tx1"/>
                </a:solidFill>
              </a:rPr>
              <a:t>螺惯导系统高精度姿态算法[J].上海交通大学学报,2006(12):2159-2163.</a:t>
            </a:r>
            <a:endParaRPr lang="zh-CN" altLang="en-US" sz="1400">
              <a:solidFill>
                <a:schemeClr val="tx1"/>
              </a:solidFill>
            </a:endParaRPr>
          </a:p>
        </p:txBody>
      </p:sp>
      <p:sp>
        <p:nvSpPr>
          <p:cNvPr id="4" name="文本框 3"/>
          <p:cNvSpPr txBox="1"/>
          <p:nvPr/>
        </p:nvSpPr>
        <p:spPr>
          <a:xfrm>
            <a:off x="152400" y="2438400"/>
            <a:ext cx="8340090" cy="521970"/>
          </a:xfrm>
          <a:prstGeom prst="rect">
            <a:avLst/>
          </a:prstGeom>
          <a:noFill/>
        </p:spPr>
        <p:txBody>
          <a:bodyPr wrap="square" rtlCol="0" anchor="t">
            <a:spAutoFit/>
          </a:bodyPr>
          <a:p>
            <a:r>
              <a:rPr lang="zh-CN" altLang="en-US" sz="1400"/>
              <a:t>[1]魏晓虹,张春熹,朱奎宝.一种高精度角速率圆锥补偿算法[J].北京航空航天大学学报,2005(12):1312-1316.</a:t>
            </a:r>
            <a:endParaRPr lang="zh-CN" altLang="en-US" sz="1400"/>
          </a:p>
        </p:txBody>
      </p:sp>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dirty="0">
                <a:sym typeface="+mn-ea"/>
              </a:rPr>
              <a:t>2. SINS</a:t>
            </a:r>
            <a:r>
              <a:rPr lang="zh-CN" altLang="en-US" sz="2800" dirty="0">
                <a:sym typeface="+mn-ea"/>
              </a:rPr>
              <a:t>不可交换</a:t>
            </a:r>
            <a:r>
              <a:rPr lang="zh-CN" altLang="en-US" sz="2800" dirty="0">
                <a:sym typeface="+mn-ea"/>
              </a:rPr>
              <a:t>误差补偿</a:t>
            </a:r>
            <a:r>
              <a:rPr lang="en-US" altLang="zh-CN" sz="2400" dirty="0">
                <a:sym typeface="+mn-ea"/>
              </a:rPr>
              <a:t>(</a:t>
            </a:r>
            <a:r>
              <a:rPr lang="zh-CN" altLang="en-US" sz="2400" dirty="0">
                <a:sym typeface="+mn-ea"/>
              </a:rPr>
              <a:t>基于角速率</a:t>
            </a:r>
            <a:r>
              <a:rPr lang="en-US" altLang="zh-CN" sz="2400" dirty="0">
                <a:sym typeface="+mn-ea"/>
              </a:rPr>
              <a:t>)</a:t>
            </a:r>
            <a:endParaRPr lang="en-US" altLang="zh-CN" sz="2400" dirty="0">
              <a:sym typeface="+mn-ea"/>
            </a:endParaRPr>
          </a:p>
        </p:txBody>
      </p:sp>
      <p:pic>
        <p:nvPicPr>
          <p:cNvPr id="2" name="图片 1"/>
          <p:cNvPicPr>
            <a:picLocks noChangeAspect="1"/>
          </p:cNvPicPr>
          <p:nvPr>
            <p:custDataLst>
              <p:tags r:id="rId1"/>
            </p:custDataLst>
          </p:nvPr>
        </p:nvPicPr>
        <p:blipFill>
          <a:blip r:embed="rId2"/>
          <a:stretch>
            <a:fillRect/>
          </a:stretch>
        </p:blipFill>
        <p:spPr>
          <a:xfrm>
            <a:off x="454025" y="1219200"/>
            <a:ext cx="4060825" cy="2148205"/>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4603750" y="1219200"/>
            <a:ext cx="4177665" cy="2175510"/>
          </a:xfrm>
          <a:prstGeom prst="rect">
            <a:avLst/>
          </a:prstGeom>
        </p:spPr>
      </p:pic>
      <p:pic>
        <p:nvPicPr>
          <p:cNvPr id="5" name="图片 4"/>
          <p:cNvPicPr>
            <a:picLocks noChangeAspect="1"/>
          </p:cNvPicPr>
          <p:nvPr/>
        </p:nvPicPr>
        <p:blipFill>
          <a:blip r:embed="rId5"/>
          <a:stretch>
            <a:fillRect/>
          </a:stretch>
        </p:blipFill>
        <p:spPr>
          <a:xfrm>
            <a:off x="457200" y="3505200"/>
            <a:ext cx="4057650" cy="2758440"/>
          </a:xfrm>
          <a:prstGeom prst="rect">
            <a:avLst/>
          </a:prstGeom>
        </p:spPr>
      </p:pic>
      <p:pic>
        <p:nvPicPr>
          <p:cNvPr id="12" name="图片 11"/>
          <p:cNvPicPr>
            <a:picLocks noChangeAspect="1"/>
          </p:cNvPicPr>
          <p:nvPr/>
        </p:nvPicPr>
        <p:blipFill>
          <a:blip r:embed="rId6"/>
          <a:stretch>
            <a:fillRect/>
          </a:stretch>
        </p:blipFill>
        <p:spPr>
          <a:xfrm>
            <a:off x="4572000" y="3505200"/>
            <a:ext cx="4149090" cy="1955800"/>
          </a:xfrm>
          <a:prstGeom prst="rect">
            <a:avLst/>
          </a:prstGeom>
        </p:spPr>
      </p:pic>
      <p:sp>
        <p:nvSpPr>
          <p:cNvPr id="11" name="文本框 10"/>
          <p:cNvSpPr txBox="1"/>
          <p:nvPr/>
        </p:nvSpPr>
        <p:spPr>
          <a:xfrm>
            <a:off x="5029200" y="5638800"/>
            <a:ext cx="3234055" cy="632460"/>
          </a:xfrm>
          <a:prstGeom prst="rect">
            <a:avLst/>
          </a:prstGeom>
          <a:noFill/>
        </p:spPr>
        <p:txBody>
          <a:bodyPr wrap="square" rtlCol="0" anchor="t">
            <a:spAutoFit/>
          </a:bodyPr>
          <a:p>
            <a:pPr algn="ctr">
              <a:lnSpc>
                <a:spcPct val="110000"/>
              </a:lnSpc>
            </a:pPr>
            <a:r>
              <a:rPr lang="zh-CN" altLang="en-US" sz="1600">
                <a:solidFill>
                  <a:srgbClr val="FF0000"/>
                </a:solidFill>
              </a:rPr>
              <a:t>不存在瞬时角速率输出的</a:t>
            </a:r>
            <a:r>
              <a:rPr lang="zh-CN" altLang="en-US" sz="1600">
                <a:solidFill>
                  <a:srgbClr val="FF0000"/>
                </a:solidFill>
              </a:rPr>
              <a:t>陀螺！</a:t>
            </a:r>
            <a:endParaRPr lang="zh-CN" altLang="en-US" sz="1600">
              <a:solidFill>
                <a:srgbClr val="FF0000"/>
              </a:solidFill>
            </a:endParaRPr>
          </a:p>
          <a:p>
            <a:pPr algn="ctr">
              <a:lnSpc>
                <a:spcPct val="110000"/>
              </a:lnSpc>
            </a:pPr>
            <a:r>
              <a:rPr lang="zh-CN" altLang="en-US" sz="1600">
                <a:solidFill>
                  <a:srgbClr val="FF0000"/>
                </a:solidFill>
              </a:rPr>
              <a:t>没摸过陀螺</a:t>
            </a:r>
            <a:r>
              <a:rPr lang="zh-CN" altLang="en-US" sz="1600">
                <a:solidFill>
                  <a:srgbClr val="FF0000"/>
                </a:solidFill>
              </a:rPr>
              <a:t>做研究</a:t>
            </a:r>
            <a:endParaRPr lang="zh-CN" altLang="en-US" sz="1600">
              <a:solidFill>
                <a:srgbClr val="FF0000"/>
              </a:solidFill>
            </a:endParaRPr>
          </a:p>
        </p:txBody>
      </p:sp>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533400" y="2743200"/>
            <a:ext cx="7067550" cy="460375"/>
          </a:xfrm>
          <a:prstGeom prst="rect">
            <a:avLst/>
          </a:prstGeom>
          <a:noFill/>
        </p:spPr>
        <p:txBody>
          <a:bodyPr wrap="square" rtlCol="0" anchor="t">
            <a:spAutoFit/>
          </a:bodyPr>
          <a:p>
            <a:r>
              <a:rPr lang="en-US" altLang="zh-CN" sz="1200"/>
              <a:t>[1]</a:t>
            </a:r>
            <a:r>
              <a:rPr lang="zh-CN" altLang="en-US" sz="1200"/>
              <a:t>Wang M, Wu W, He X, et al. Higher-order rotation vector</a:t>
            </a:r>
            <a:r>
              <a:rPr lang="en-US" altLang="zh-CN" sz="1200"/>
              <a:t> </a:t>
            </a:r>
            <a:r>
              <a:rPr lang="zh-CN" altLang="en-US" sz="1200"/>
              <a:t>attitude updating</a:t>
            </a:r>
            <a:endParaRPr lang="zh-CN" altLang="en-US" sz="1200"/>
          </a:p>
          <a:p>
            <a:r>
              <a:rPr lang="zh-CN" altLang="en-US" sz="1200"/>
              <a:t> algorithm[J]. Journal of Navigation, 2019,72(3): 721-740.</a:t>
            </a:r>
            <a:endParaRPr lang="zh-CN" altLang="en-US" sz="1200"/>
          </a:p>
        </p:txBody>
      </p:sp>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dirty="0">
                <a:sym typeface="+mn-ea"/>
              </a:rPr>
              <a:t>2. SINS</a:t>
            </a:r>
            <a:r>
              <a:rPr lang="zh-CN" altLang="en-US" sz="2800" dirty="0">
                <a:sym typeface="+mn-ea"/>
              </a:rPr>
              <a:t>不可交换</a:t>
            </a:r>
            <a:r>
              <a:rPr lang="zh-CN" altLang="en-US" sz="2800" dirty="0">
                <a:sym typeface="+mn-ea"/>
              </a:rPr>
              <a:t>误差补偿</a:t>
            </a:r>
            <a:r>
              <a:rPr lang="en-US" altLang="zh-CN" sz="2400" dirty="0">
                <a:sym typeface="+mn-ea"/>
              </a:rPr>
              <a:t>(</a:t>
            </a:r>
            <a:r>
              <a:rPr lang="zh-CN" altLang="en-US" sz="2400" dirty="0">
                <a:sym typeface="+mn-ea"/>
              </a:rPr>
              <a:t>高阶补偿</a:t>
            </a:r>
            <a:r>
              <a:rPr lang="en-US" altLang="zh-CN" sz="2400" dirty="0">
                <a:sym typeface="+mn-ea"/>
              </a:rPr>
              <a:t>)</a:t>
            </a:r>
            <a:endParaRPr lang="en-US" altLang="zh-CN" sz="2400" dirty="0">
              <a:sym typeface="+mn-ea"/>
            </a:endParaRPr>
          </a:p>
        </p:txBody>
      </p:sp>
      <p:pic>
        <p:nvPicPr>
          <p:cNvPr id="6" name="图片 5"/>
          <p:cNvPicPr>
            <a:picLocks noChangeAspect="1"/>
          </p:cNvPicPr>
          <p:nvPr/>
        </p:nvPicPr>
        <p:blipFill>
          <a:blip r:embed="rId1"/>
          <a:stretch>
            <a:fillRect/>
          </a:stretch>
        </p:blipFill>
        <p:spPr>
          <a:xfrm>
            <a:off x="152400" y="3657600"/>
            <a:ext cx="4500245" cy="2247265"/>
          </a:xfrm>
          <a:prstGeom prst="rect">
            <a:avLst/>
          </a:prstGeom>
        </p:spPr>
      </p:pic>
      <p:pic>
        <p:nvPicPr>
          <p:cNvPr id="7" name="图片 6"/>
          <p:cNvPicPr>
            <a:picLocks noChangeAspect="1"/>
          </p:cNvPicPr>
          <p:nvPr/>
        </p:nvPicPr>
        <p:blipFill>
          <a:blip r:embed="rId2"/>
          <a:stretch>
            <a:fillRect/>
          </a:stretch>
        </p:blipFill>
        <p:spPr>
          <a:xfrm>
            <a:off x="4748530" y="3665220"/>
            <a:ext cx="4231005" cy="2259330"/>
          </a:xfrm>
          <a:prstGeom prst="rect">
            <a:avLst/>
          </a:prstGeom>
        </p:spPr>
      </p:pic>
      <p:sp>
        <p:nvSpPr>
          <p:cNvPr id="8" name="文本框 7"/>
          <p:cNvSpPr txBox="1"/>
          <p:nvPr/>
        </p:nvSpPr>
        <p:spPr>
          <a:xfrm>
            <a:off x="228600" y="6019800"/>
            <a:ext cx="6137275" cy="368300"/>
          </a:xfrm>
          <a:prstGeom prst="rect">
            <a:avLst/>
          </a:prstGeom>
          <a:noFill/>
        </p:spPr>
        <p:txBody>
          <a:bodyPr wrap="square" rtlCol="0" anchor="t">
            <a:spAutoFit/>
          </a:bodyPr>
          <a:p>
            <a:r>
              <a:rPr lang="zh-CN" altLang="en-US"/>
              <a:t>严《一种求解等效旋转矢量高阶误差补偿系数的新方法》</a:t>
            </a:r>
            <a:endParaRPr lang="zh-CN" altLang="en-US"/>
          </a:p>
        </p:txBody>
      </p:sp>
      <p:pic>
        <p:nvPicPr>
          <p:cNvPr id="9" name="图片 8"/>
          <p:cNvPicPr>
            <a:picLocks noChangeAspect="1"/>
          </p:cNvPicPr>
          <p:nvPr>
            <p:custDataLst>
              <p:tags r:id="rId3"/>
            </p:custDataLst>
          </p:nvPr>
        </p:nvPicPr>
        <p:blipFill>
          <a:blip r:embed="rId4"/>
          <a:stretch>
            <a:fillRect/>
          </a:stretch>
        </p:blipFill>
        <p:spPr>
          <a:xfrm>
            <a:off x="838200" y="1236980"/>
            <a:ext cx="4735830" cy="2307590"/>
          </a:xfrm>
          <a:prstGeom prst="rect">
            <a:avLst/>
          </a:prstGeom>
        </p:spPr>
      </p:pic>
      <p:sp>
        <p:nvSpPr>
          <p:cNvPr id="11" name="文本框 10"/>
          <p:cNvSpPr txBox="1"/>
          <p:nvPr/>
        </p:nvSpPr>
        <p:spPr>
          <a:xfrm>
            <a:off x="5791200" y="1600200"/>
            <a:ext cx="2920365" cy="1532890"/>
          </a:xfrm>
          <a:prstGeom prst="rect">
            <a:avLst/>
          </a:prstGeom>
          <a:noFill/>
          <a:ln>
            <a:solidFill>
              <a:schemeClr val="tx1"/>
            </a:solidFill>
          </a:ln>
        </p:spPr>
        <p:txBody>
          <a:bodyPr wrap="square" rtlCol="0" anchor="t">
            <a:noAutofit/>
          </a:bodyPr>
          <a:p>
            <a:pPr algn="ctr"/>
            <a:endParaRPr lang="zh-CN" altLang="en-US"/>
          </a:p>
          <a:p>
            <a:pPr algn="ctr"/>
            <a:endParaRPr lang="zh-CN" altLang="en-US"/>
          </a:p>
          <a:p>
            <a:pPr algn="ctr"/>
            <a:r>
              <a:rPr lang="zh-CN" altLang="en-US"/>
              <a:t>补偿系数</a:t>
            </a:r>
            <a:r>
              <a:rPr lang="zh-CN" altLang="en-US"/>
              <a:t>多、繁琐！</a:t>
            </a:r>
            <a:endParaRPr lang="zh-CN" altLang="en-US"/>
          </a:p>
          <a:p>
            <a:pPr algn="ctr"/>
            <a:r>
              <a:rPr lang="zh-CN" altLang="en-US"/>
              <a:t>略</a:t>
            </a:r>
            <a:r>
              <a:rPr lang="en-US" altLang="zh-CN"/>
              <a:t>...</a:t>
            </a:r>
            <a:endParaRPr lang="en-US" altLang="zh-CN"/>
          </a:p>
        </p:txBody>
      </p:sp>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762000" y="2514600"/>
            <a:ext cx="7565390" cy="306705"/>
          </a:xfrm>
          <a:prstGeom prst="rect">
            <a:avLst/>
          </a:prstGeom>
          <a:noFill/>
        </p:spPr>
        <p:txBody>
          <a:bodyPr wrap="square" rtlCol="0" anchor="t">
            <a:spAutoFit/>
          </a:bodyPr>
          <a:p>
            <a:r>
              <a:rPr lang="en-US" altLang="zh-CN" sz="1400"/>
              <a:t>[1]Wu Y. </a:t>
            </a:r>
            <a:r>
              <a:rPr lang="zh-CN" altLang="en-US" sz="1400"/>
              <a:t>RodFIter: AttitudeR</a:t>
            </a:r>
            <a:r>
              <a:rPr lang="en-US" altLang="zh-CN" sz="1400"/>
              <a:t> </a:t>
            </a:r>
            <a:r>
              <a:rPr lang="zh-CN" altLang="en-US" sz="1400"/>
              <a:t>econstruction From Inertial</a:t>
            </a:r>
            <a:r>
              <a:rPr lang="en-US" altLang="zh-CN" sz="1400"/>
              <a:t> </a:t>
            </a:r>
            <a:r>
              <a:rPr lang="zh-CN" altLang="en-US" sz="1400"/>
              <a:t>Measurement by Functional</a:t>
            </a:r>
            <a:r>
              <a:rPr lang="en-US" altLang="zh-CN" sz="1400"/>
              <a:t> </a:t>
            </a:r>
            <a:r>
              <a:rPr lang="zh-CN" altLang="en-US" sz="1400"/>
              <a:t>Iteration</a:t>
            </a:r>
            <a:endParaRPr lang="zh-CN" altLang="en-US" sz="1400"/>
          </a:p>
        </p:txBody>
      </p:sp>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dirty="0">
                <a:sym typeface="+mn-ea"/>
              </a:rPr>
              <a:t>2. SINS</a:t>
            </a:r>
            <a:r>
              <a:rPr lang="zh-CN" altLang="en-US" sz="2800" dirty="0">
                <a:sym typeface="+mn-ea"/>
              </a:rPr>
              <a:t>不可交换</a:t>
            </a:r>
            <a:r>
              <a:rPr lang="zh-CN" altLang="en-US" sz="2800" dirty="0">
                <a:sym typeface="+mn-ea"/>
              </a:rPr>
              <a:t>误差补偿</a:t>
            </a:r>
            <a:r>
              <a:rPr lang="en-US" altLang="zh-CN" sz="2400" dirty="0">
                <a:sym typeface="+mn-ea"/>
              </a:rPr>
              <a:t>(</a:t>
            </a:r>
            <a:r>
              <a:rPr lang="zh-CN" altLang="en-US" sz="2400" dirty="0">
                <a:sym typeface="+mn-ea"/>
              </a:rPr>
              <a:t>超高精度</a:t>
            </a:r>
            <a:r>
              <a:rPr lang="en-US" altLang="zh-CN" sz="2400" dirty="0">
                <a:sym typeface="+mn-ea"/>
              </a:rPr>
              <a:t>/</a:t>
            </a:r>
            <a:r>
              <a:rPr lang="zh-CN" altLang="en-US" sz="2400" dirty="0">
                <a:sym typeface="+mn-ea"/>
              </a:rPr>
              <a:t>无误差迭代算法</a:t>
            </a:r>
            <a:r>
              <a:rPr lang="en-US" altLang="zh-CN" sz="2400" dirty="0">
                <a:sym typeface="+mn-ea"/>
              </a:rPr>
              <a:t>)</a:t>
            </a:r>
            <a:endParaRPr lang="en-US" altLang="zh-CN" sz="2400" dirty="0">
              <a:sym typeface="+mn-ea"/>
            </a:endParaRPr>
          </a:p>
        </p:txBody>
      </p:sp>
      <p:pic>
        <p:nvPicPr>
          <p:cNvPr id="2" name="图片 1"/>
          <p:cNvPicPr>
            <a:picLocks noChangeAspect="1"/>
          </p:cNvPicPr>
          <p:nvPr>
            <p:custDataLst>
              <p:tags r:id="rId1"/>
            </p:custDataLst>
          </p:nvPr>
        </p:nvPicPr>
        <p:blipFill>
          <a:blip r:embed="rId2"/>
          <a:stretch>
            <a:fillRect/>
          </a:stretch>
        </p:blipFill>
        <p:spPr>
          <a:xfrm>
            <a:off x="1014095" y="1143000"/>
            <a:ext cx="3328670" cy="1796415"/>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4495800" y="1143000"/>
            <a:ext cx="3392170" cy="1796415"/>
          </a:xfrm>
          <a:prstGeom prst="rect">
            <a:avLst/>
          </a:prstGeom>
        </p:spPr>
      </p:pic>
      <p:pic>
        <p:nvPicPr>
          <p:cNvPr id="5" name="图片 4"/>
          <p:cNvPicPr>
            <a:picLocks noChangeAspect="1"/>
          </p:cNvPicPr>
          <p:nvPr/>
        </p:nvPicPr>
        <p:blipFill>
          <a:blip r:embed="rId5"/>
          <a:stretch>
            <a:fillRect/>
          </a:stretch>
        </p:blipFill>
        <p:spPr>
          <a:xfrm>
            <a:off x="1014095" y="4822190"/>
            <a:ext cx="3310890" cy="1704975"/>
          </a:xfrm>
          <a:prstGeom prst="rect">
            <a:avLst/>
          </a:prstGeom>
        </p:spPr>
      </p:pic>
      <p:pic>
        <p:nvPicPr>
          <p:cNvPr id="10" name="图片 9"/>
          <p:cNvPicPr>
            <a:picLocks noChangeAspect="1"/>
          </p:cNvPicPr>
          <p:nvPr/>
        </p:nvPicPr>
        <p:blipFill>
          <a:blip r:embed="rId6"/>
          <a:stretch>
            <a:fillRect/>
          </a:stretch>
        </p:blipFill>
        <p:spPr>
          <a:xfrm>
            <a:off x="4495800" y="4800600"/>
            <a:ext cx="3371850" cy="628650"/>
          </a:xfrm>
          <a:prstGeom prst="rect">
            <a:avLst/>
          </a:prstGeom>
        </p:spPr>
      </p:pic>
      <p:pic>
        <p:nvPicPr>
          <p:cNvPr id="12" name="图片 11"/>
          <p:cNvPicPr>
            <a:picLocks noChangeAspect="1"/>
          </p:cNvPicPr>
          <p:nvPr/>
        </p:nvPicPr>
        <p:blipFill>
          <a:blip r:embed="rId7"/>
          <a:stretch>
            <a:fillRect/>
          </a:stretch>
        </p:blipFill>
        <p:spPr>
          <a:xfrm>
            <a:off x="4495800" y="5562600"/>
            <a:ext cx="3453765" cy="368300"/>
          </a:xfrm>
          <a:prstGeom prst="rect">
            <a:avLst/>
          </a:prstGeom>
        </p:spPr>
      </p:pic>
      <p:pic>
        <p:nvPicPr>
          <p:cNvPr id="13" name="图片 12"/>
          <p:cNvPicPr>
            <a:picLocks noChangeAspect="1"/>
          </p:cNvPicPr>
          <p:nvPr/>
        </p:nvPicPr>
        <p:blipFill>
          <a:blip r:embed="rId8"/>
          <a:stretch>
            <a:fillRect/>
          </a:stretch>
        </p:blipFill>
        <p:spPr>
          <a:xfrm>
            <a:off x="4495800" y="6019800"/>
            <a:ext cx="3121660" cy="487680"/>
          </a:xfrm>
          <a:prstGeom prst="rect">
            <a:avLst/>
          </a:prstGeom>
        </p:spPr>
      </p:pic>
      <p:pic>
        <p:nvPicPr>
          <p:cNvPr id="15" name="图片 14"/>
          <p:cNvPicPr>
            <a:picLocks noChangeAspect="1"/>
          </p:cNvPicPr>
          <p:nvPr/>
        </p:nvPicPr>
        <p:blipFill>
          <a:blip r:embed="rId9"/>
          <a:stretch>
            <a:fillRect/>
          </a:stretch>
        </p:blipFill>
        <p:spPr>
          <a:xfrm>
            <a:off x="990600" y="3048000"/>
            <a:ext cx="3335020" cy="1465580"/>
          </a:xfrm>
          <a:prstGeom prst="rect">
            <a:avLst/>
          </a:prstGeom>
        </p:spPr>
      </p:pic>
      <p:pic>
        <p:nvPicPr>
          <p:cNvPr id="16" name="图片 15"/>
          <p:cNvPicPr>
            <a:picLocks noChangeAspect="1"/>
          </p:cNvPicPr>
          <p:nvPr/>
        </p:nvPicPr>
        <p:blipFill>
          <a:blip r:embed="rId10"/>
          <a:stretch>
            <a:fillRect/>
          </a:stretch>
        </p:blipFill>
        <p:spPr>
          <a:xfrm>
            <a:off x="4495800" y="3089910"/>
            <a:ext cx="3372485" cy="1426845"/>
          </a:xfrm>
          <a:prstGeom prst="rect">
            <a:avLst/>
          </a:prstGeom>
        </p:spPr>
      </p:pic>
      <p:sp>
        <p:nvSpPr>
          <p:cNvPr id="101" name="文本框 100"/>
          <p:cNvSpPr txBox="1"/>
          <p:nvPr/>
        </p:nvSpPr>
        <p:spPr>
          <a:xfrm>
            <a:off x="762000" y="4495800"/>
            <a:ext cx="7624445" cy="306705"/>
          </a:xfrm>
          <a:prstGeom prst="rect">
            <a:avLst/>
          </a:prstGeom>
          <a:noFill/>
          <a:ln w="9525">
            <a:noFill/>
          </a:ln>
        </p:spPr>
        <p:txBody>
          <a:bodyPr wrap="square">
            <a:spAutoFit/>
          </a:bodyPr>
          <a:p>
            <a:r>
              <a:rPr lang="zh-CN" sz="1400">
                <a:ea typeface="宋体" panose="02010600030101010101" pitchFamily="2" charset="-122"/>
              </a:rPr>
              <a:t>严等</a:t>
            </a:r>
            <a:r>
              <a:rPr lang="en-US" sz="1400">
                <a:latin typeface="Times New Roman" panose="02020603050405020304" pitchFamily="18" charset="0"/>
              </a:rPr>
              <a:t>. </a:t>
            </a:r>
            <a:r>
              <a:rPr lang="zh-CN" sz="1400">
                <a:ea typeface="宋体" panose="02010600030101010101" pitchFamily="2" charset="-122"/>
              </a:rPr>
              <a:t>基于毕卡迭代的捷联姿态更新精确数值解法</a:t>
            </a:r>
            <a:r>
              <a:rPr lang="en-US" sz="1400">
                <a:latin typeface="Times New Roman" panose="02020603050405020304" pitchFamily="18" charset="0"/>
              </a:rPr>
              <a:t>[J]. </a:t>
            </a:r>
            <a:r>
              <a:rPr lang="zh-CN" sz="1400">
                <a:ea typeface="宋体" panose="02010600030101010101" pitchFamily="2" charset="-122"/>
              </a:rPr>
              <a:t>宇航学报</a:t>
            </a:r>
            <a:r>
              <a:rPr lang="en-US" sz="1400">
                <a:latin typeface="Times New Roman" panose="02020603050405020304" pitchFamily="18" charset="0"/>
              </a:rPr>
              <a:t>, 2017, 38(12): 1307-1313.</a:t>
            </a:r>
            <a:endParaRPr lang="en-US" altLang="en-US" sz="1400">
              <a:latin typeface="Times New Roman" panose="02020603050405020304" pitchFamily="18" charset="0"/>
            </a:endParaRPr>
          </a:p>
        </p:txBody>
      </p:sp>
      <p:sp>
        <p:nvSpPr>
          <p:cNvPr id="17" name="文本框 16"/>
          <p:cNvSpPr txBox="1"/>
          <p:nvPr/>
        </p:nvSpPr>
        <p:spPr>
          <a:xfrm>
            <a:off x="685800" y="6490970"/>
            <a:ext cx="7162800" cy="306705"/>
          </a:xfrm>
          <a:prstGeom prst="rect">
            <a:avLst/>
          </a:prstGeom>
          <a:noFill/>
          <a:ln w="9525">
            <a:noFill/>
          </a:ln>
        </p:spPr>
        <p:txBody>
          <a:bodyPr wrap="square">
            <a:spAutoFit/>
          </a:bodyPr>
          <a:p>
            <a:pPr marL="266700" indent="-266700"/>
            <a:r>
              <a:rPr lang="zh-CN" sz="1400">
                <a:ea typeface="宋体" panose="02010600030101010101" pitchFamily="2" charset="-122"/>
              </a:rPr>
              <a:t>严等</a:t>
            </a:r>
            <a:r>
              <a:rPr lang="en-US" sz="1400">
                <a:latin typeface="Times New Roman" panose="02020603050405020304" pitchFamily="18" charset="0"/>
              </a:rPr>
              <a:t>. </a:t>
            </a:r>
            <a:r>
              <a:rPr lang="zh-CN" sz="1400">
                <a:ea typeface="宋体" panose="02010600030101010101" pitchFamily="2" charset="-122"/>
              </a:rPr>
              <a:t>一种无误差的捷联惯导数值更新新算法</a:t>
            </a:r>
            <a:r>
              <a:rPr lang="en-US" sz="1400">
                <a:latin typeface="Times New Roman" panose="02020603050405020304" pitchFamily="18" charset="0"/>
              </a:rPr>
              <a:t>[J]. </a:t>
            </a:r>
            <a:r>
              <a:rPr lang="zh-CN" sz="1400">
                <a:ea typeface="宋体" panose="02010600030101010101" pitchFamily="2" charset="-122"/>
              </a:rPr>
              <a:t>导航定位学报</a:t>
            </a:r>
            <a:r>
              <a:rPr lang="en-US" sz="1400">
                <a:latin typeface="Times New Roman" panose="02020603050405020304" pitchFamily="18" charset="0"/>
              </a:rPr>
              <a:t>, 2018,6(2): 20-22,35.</a:t>
            </a:r>
            <a:endParaRPr lang="en-US" altLang="en-US" sz="1400">
              <a:latin typeface="Times New Roman" panose="02020603050405020304" pitchFamily="18" charset="0"/>
            </a:endParaRPr>
          </a:p>
        </p:txBody>
      </p:sp>
      <p:sp>
        <p:nvSpPr>
          <p:cNvPr id="6" name="文本框 5"/>
          <p:cNvSpPr txBox="1"/>
          <p:nvPr>
            <p:custDataLst>
              <p:tags r:id="rId11"/>
            </p:custDataLst>
          </p:nvPr>
        </p:nvSpPr>
        <p:spPr>
          <a:xfrm>
            <a:off x="1257935" y="2286000"/>
            <a:ext cx="6378575" cy="2306955"/>
          </a:xfrm>
          <a:prstGeom prst="rect">
            <a:avLst/>
          </a:prstGeom>
          <a:noFill/>
        </p:spPr>
        <p:txBody>
          <a:bodyPr wrap="square" rtlCol="0" anchor="t">
            <a:spAutoFit/>
          </a:bodyPr>
          <a:p>
            <a:pPr algn="ctr"/>
            <a:r>
              <a:rPr lang="en-US" altLang="zh-CN" sz="3600">
                <a:solidFill>
                  <a:srgbClr val="FF0000"/>
                </a:solidFill>
              </a:rPr>
              <a:t>1.</a:t>
            </a:r>
            <a:r>
              <a:rPr lang="zh-CN" altLang="en-US" sz="3600">
                <a:solidFill>
                  <a:srgbClr val="FF0000"/>
                </a:solidFill>
              </a:rPr>
              <a:t>过于理想，未考虑陀螺噪声等误差因素影响！</a:t>
            </a:r>
            <a:endParaRPr lang="zh-CN" altLang="en-US" sz="3600">
              <a:solidFill>
                <a:srgbClr val="FF0000"/>
              </a:solidFill>
            </a:endParaRPr>
          </a:p>
          <a:p>
            <a:pPr algn="ctr"/>
            <a:r>
              <a:rPr lang="en-US" altLang="zh-CN" sz="3600">
                <a:solidFill>
                  <a:srgbClr val="FF0000"/>
                </a:solidFill>
              </a:rPr>
              <a:t>2.</a:t>
            </a:r>
            <a:r>
              <a:rPr lang="zh-CN" altLang="en-US" sz="3600">
                <a:solidFill>
                  <a:srgbClr val="FF0000"/>
                </a:solidFill>
              </a:rPr>
              <a:t>高精度捷联惯导，不会让其工作在恶劣环境下！</a:t>
            </a:r>
            <a:endParaRPr lang="zh-CN" altLang="en-US" sz="3600">
              <a:solidFill>
                <a:srgbClr val="FF0000"/>
              </a:solidFill>
            </a:endParaRPr>
          </a:p>
        </p:txBody>
      </p:sp>
    </p:spTree>
    <p:custDataLst>
      <p:tags r:id="rId1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01" grpId="0"/>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文本框 8"/>
          <p:cNvSpPr txBox="1"/>
          <p:nvPr/>
        </p:nvSpPr>
        <p:spPr>
          <a:xfrm>
            <a:off x="217170" y="5562600"/>
            <a:ext cx="8470265" cy="275590"/>
          </a:xfrm>
          <a:prstGeom prst="rect">
            <a:avLst/>
          </a:prstGeom>
          <a:noFill/>
        </p:spPr>
        <p:txBody>
          <a:bodyPr wrap="square" rtlCol="0" anchor="t">
            <a:spAutoFit/>
          </a:bodyPr>
          <a:p>
            <a:r>
              <a:rPr lang="zh-CN" altLang="en-US" sz="1200"/>
              <a:t>[1]潘献飞,吴文启,吴美平.考虑机抖激光陀螺信号滤波特性的圆锥算法修正[J].中国惯性技术学报,2007,No.75(03):259-264.</a:t>
            </a:r>
            <a:endParaRPr lang="zh-CN" altLang="en-US" sz="1200"/>
          </a:p>
        </p:txBody>
      </p:sp>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dirty="0">
                <a:sym typeface="+mn-ea"/>
              </a:rPr>
              <a:t>2. SINS</a:t>
            </a:r>
            <a:r>
              <a:rPr lang="zh-CN" altLang="en-US" sz="2800" dirty="0">
                <a:sym typeface="+mn-ea"/>
              </a:rPr>
              <a:t>不可交换误差补偿</a:t>
            </a:r>
            <a:r>
              <a:rPr lang="en-US" altLang="zh-CN" sz="2400" dirty="0">
                <a:sym typeface="+mn-ea"/>
              </a:rPr>
              <a:t>(</a:t>
            </a:r>
            <a:r>
              <a:rPr lang="zh-CN" altLang="en-US" sz="2400" dirty="0">
                <a:sym typeface="+mn-ea"/>
              </a:rPr>
              <a:t>显式频率整形</a:t>
            </a:r>
            <a:r>
              <a:rPr lang="en-US" altLang="zh-CN" sz="2400" dirty="0">
                <a:sym typeface="+mn-ea"/>
              </a:rPr>
              <a:t>)</a:t>
            </a:r>
            <a:endParaRPr lang="en-US" altLang="zh-CN" sz="2400" dirty="0">
              <a:sym typeface="+mn-ea"/>
            </a:endParaRPr>
          </a:p>
        </p:txBody>
      </p:sp>
      <p:pic>
        <p:nvPicPr>
          <p:cNvPr id="6" name="图片 5"/>
          <p:cNvPicPr>
            <a:picLocks noChangeAspect="1"/>
          </p:cNvPicPr>
          <p:nvPr>
            <p:custDataLst>
              <p:tags r:id="rId1"/>
            </p:custDataLst>
          </p:nvPr>
        </p:nvPicPr>
        <p:blipFill>
          <a:blip r:embed="rId2"/>
          <a:stretch>
            <a:fillRect/>
          </a:stretch>
        </p:blipFill>
        <p:spPr>
          <a:xfrm>
            <a:off x="533400" y="1143000"/>
            <a:ext cx="8164195" cy="2545080"/>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533400" y="3811270"/>
            <a:ext cx="2927985" cy="2157730"/>
          </a:xfrm>
          <a:prstGeom prst="rect">
            <a:avLst/>
          </a:prstGeom>
        </p:spPr>
      </p:pic>
      <p:pic>
        <p:nvPicPr>
          <p:cNvPr id="8" name="图片 7"/>
          <p:cNvPicPr>
            <a:picLocks noChangeAspect="1"/>
          </p:cNvPicPr>
          <p:nvPr>
            <p:custDataLst>
              <p:tags r:id="rId5"/>
            </p:custDataLst>
          </p:nvPr>
        </p:nvPicPr>
        <p:blipFill>
          <a:blip r:embed="rId6"/>
          <a:stretch>
            <a:fillRect/>
          </a:stretch>
        </p:blipFill>
        <p:spPr>
          <a:xfrm>
            <a:off x="3543300" y="3810000"/>
            <a:ext cx="5143500" cy="2159000"/>
          </a:xfrm>
          <a:prstGeom prst="rect">
            <a:avLst/>
          </a:prstGeom>
        </p:spPr>
      </p:pic>
      <p:sp>
        <p:nvSpPr>
          <p:cNvPr id="11" name="文本框 10"/>
          <p:cNvSpPr txBox="1"/>
          <p:nvPr/>
        </p:nvSpPr>
        <p:spPr>
          <a:xfrm>
            <a:off x="381000" y="6019800"/>
            <a:ext cx="8115935" cy="275590"/>
          </a:xfrm>
          <a:prstGeom prst="rect">
            <a:avLst/>
          </a:prstGeom>
          <a:noFill/>
        </p:spPr>
        <p:txBody>
          <a:bodyPr wrap="square" rtlCol="0" anchor="t">
            <a:spAutoFit/>
          </a:bodyPr>
          <a:p>
            <a:r>
              <a:rPr lang="zh-CN" altLang="en-US" sz="1200"/>
              <a:t>Savage .Coning algorithm design by explicit frequency shaping[J].Journal of Guidance,Control,and Dynamics,2010. </a:t>
            </a:r>
            <a:endParaRPr lang="zh-CN" altLang="en-US" sz="1200"/>
          </a:p>
        </p:txBody>
      </p:sp>
      <p:sp>
        <p:nvSpPr>
          <p:cNvPr id="18" name="文本框 17"/>
          <p:cNvSpPr txBox="1"/>
          <p:nvPr/>
        </p:nvSpPr>
        <p:spPr>
          <a:xfrm>
            <a:off x="3048000" y="6289040"/>
            <a:ext cx="2709545" cy="368300"/>
          </a:xfrm>
          <a:prstGeom prst="rect">
            <a:avLst/>
          </a:prstGeom>
          <a:noFill/>
          <a:ln w="9525">
            <a:noFill/>
          </a:ln>
        </p:spPr>
        <p:txBody>
          <a:bodyPr wrap="square">
            <a:spAutoFit/>
          </a:bodyPr>
          <a:p>
            <a:r>
              <a:rPr lang="zh-CN" sz="1800">
                <a:solidFill>
                  <a:srgbClr val="FF0000"/>
                </a:solidFill>
                <a:latin typeface="Calibri" panose="020F0502020204030204" pitchFamily="34" charset="0"/>
                <a:ea typeface="宋体" panose="02010600030101010101" pitchFamily="2" charset="-122"/>
              </a:rPr>
              <a:t>善于把简单问题复杂化！</a:t>
            </a:r>
            <a:endParaRPr lang="zh-CN" altLang="en-US" sz="1800">
              <a:solidFill>
                <a:srgbClr val="FF0000"/>
              </a:solidFill>
              <a:latin typeface="Calibri" panose="020F0502020204030204" pitchFamily="34" charset="0"/>
              <a:ea typeface="宋体" panose="02010600030101010101" pitchFamily="2" charset="-122"/>
            </a:endParaRPr>
          </a:p>
        </p:txBody>
      </p:sp>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 name="文本框 17"/>
          <p:cNvSpPr txBox="1"/>
          <p:nvPr/>
        </p:nvSpPr>
        <p:spPr>
          <a:xfrm>
            <a:off x="1447800" y="6172200"/>
            <a:ext cx="5315585" cy="521970"/>
          </a:xfrm>
          <a:prstGeom prst="rect">
            <a:avLst/>
          </a:prstGeom>
          <a:noFill/>
        </p:spPr>
        <p:txBody>
          <a:bodyPr wrap="square" rtlCol="0" anchor="t">
            <a:spAutoFit/>
          </a:bodyPr>
          <a:p>
            <a:r>
              <a:rPr lang="zh-CN" altLang="en-US" sz="1400"/>
              <a:t>[1]武元新. 对偶四元数导航算法与非线性高斯滤波研究[D].</a:t>
            </a:r>
            <a:endParaRPr lang="zh-CN" altLang="en-US" sz="1400"/>
          </a:p>
          <a:p>
            <a:r>
              <a:rPr lang="zh-CN" altLang="en-US" sz="1400"/>
              <a:t> </a:t>
            </a:r>
            <a:r>
              <a:rPr lang="en-US" altLang="zh-CN" sz="1400"/>
              <a:t>     </a:t>
            </a:r>
            <a:r>
              <a:rPr lang="zh-CN" altLang="en-US" sz="1400"/>
              <a:t>国防科学技术大学,2005.</a:t>
            </a:r>
            <a:endParaRPr lang="zh-CN" altLang="en-US" sz="1400"/>
          </a:p>
        </p:txBody>
      </p:sp>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dirty="0">
                <a:sym typeface="+mn-ea"/>
              </a:rPr>
              <a:t>2. SINS</a:t>
            </a:r>
            <a:r>
              <a:rPr lang="zh-CN" altLang="en-US" sz="2800" dirty="0">
                <a:sym typeface="+mn-ea"/>
              </a:rPr>
              <a:t>不可交换</a:t>
            </a:r>
            <a:r>
              <a:rPr lang="zh-CN" altLang="en-US" sz="2800" dirty="0">
                <a:sym typeface="+mn-ea"/>
              </a:rPr>
              <a:t>误差补偿</a:t>
            </a:r>
            <a:r>
              <a:rPr lang="en-US" altLang="zh-CN" sz="2400" dirty="0">
                <a:sym typeface="+mn-ea"/>
              </a:rPr>
              <a:t>(</a:t>
            </a:r>
            <a:r>
              <a:rPr lang="zh-CN" altLang="en-US" sz="2400" dirty="0">
                <a:sym typeface="+mn-ea"/>
              </a:rPr>
              <a:t>对偶四元数</a:t>
            </a:r>
            <a:r>
              <a:rPr lang="en-US" altLang="zh-CN" sz="2400" dirty="0">
                <a:sym typeface="+mn-ea"/>
              </a:rPr>
              <a:t>)</a:t>
            </a:r>
            <a:endParaRPr lang="en-US" altLang="zh-CN" sz="2400" dirty="0">
              <a:sym typeface="+mn-ea"/>
            </a:endParaRPr>
          </a:p>
        </p:txBody>
      </p:sp>
      <p:graphicFrame>
        <p:nvGraphicFramePr>
          <p:cNvPr id="21761" name="对象 13"/>
          <p:cNvGraphicFramePr>
            <a:graphicFrameLocks noChangeAspect="1"/>
          </p:cNvGraphicFramePr>
          <p:nvPr/>
        </p:nvGraphicFramePr>
        <p:xfrm>
          <a:off x="3048000" y="1143000"/>
          <a:ext cx="1206500" cy="371475"/>
        </p:xfrm>
        <a:graphic>
          <a:graphicData uri="http://schemas.openxmlformats.org/presentationml/2006/ole">
            <mc:AlternateContent xmlns:mc="http://schemas.openxmlformats.org/markup-compatibility/2006">
              <mc:Choice xmlns:v="urn:schemas-microsoft-com:vml" Requires="v">
                <p:oleObj spid="_x0000_s3348" name="" r:id="rId1" imgW="800100" imgH="254000" progId="Equation.DSMT4">
                  <p:embed/>
                </p:oleObj>
              </mc:Choice>
              <mc:Fallback>
                <p:oleObj name="" r:id="rId1" imgW="800100" imgH="254000" progId="Equation.DSMT4">
                  <p:embed/>
                  <p:pic>
                    <p:nvPicPr>
                      <p:cNvPr id="0" name="图片 3347"/>
                      <p:cNvPicPr/>
                      <p:nvPr/>
                    </p:nvPicPr>
                    <p:blipFill>
                      <a:blip r:embed="rId2"/>
                      <a:stretch>
                        <a:fillRect/>
                      </a:stretch>
                    </p:blipFill>
                    <p:spPr>
                      <a:xfrm>
                        <a:off x="3048000" y="1143000"/>
                        <a:ext cx="1206500" cy="371475"/>
                      </a:xfrm>
                      <a:prstGeom prst="rect">
                        <a:avLst/>
                      </a:prstGeom>
                      <a:noFill/>
                      <a:ln w="38100">
                        <a:noFill/>
                        <a:miter/>
                      </a:ln>
                    </p:spPr>
                  </p:pic>
                </p:oleObj>
              </mc:Fallback>
            </mc:AlternateContent>
          </a:graphicData>
        </a:graphic>
      </p:graphicFrame>
      <p:pic>
        <p:nvPicPr>
          <p:cNvPr id="6" name="图片 5"/>
          <p:cNvPicPr>
            <a:picLocks noChangeAspect="1"/>
          </p:cNvPicPr>
          <p:nvPr/>
        </p:nvPicPr>
        <p:blipFill>
          <a:blip r:embed="rId3"/>
          <a:stretch>
            <a:fillRect/>
          </a:stretch>
        </p:blipFill>
        <p:spPr>
          <a:xfrm>
            <a:off x="990600" y="1590675"/>
            <a:ext cx="3536315" cy="1972310"/>
          </a:xfrm>
          <a:prstGeom prst="rect">
            <a:avLst/>
          </a:prstGeom>
          <a:noFill/>
          <a:ln w="9525">
            <a:noFill/>
          </a:ln>
        </p:spPr>
      </p:pic>
      <p:graphicFrame>
        <p:nvGraphicFramePr>
          <p:cNvPr id="7" name="对象 13"/>
          <p:cNvGraphicFramePr>
            <a:graphicFrameLocks noChangeAspect="1"/>
          </p:cNvGraphicFramePr>
          <p:nvPr/>
        </p:nvGraphicFramePr>
        <p:xfrm>
          <a:off x="4326255" y="1143000"/>
          <a:ext cx="4487545" cy="372110"/>
        </p:xfrm>
        <a:graphic>
          <a:graphicData uri="http://schemas.openxmlformats.org/presentationml/2006/ole">
            <mc:AlternateContent xmlns:mc="http://schemas.openxmlformats.org/markup-compatibility/2006">
              <mc:Choice xmlns:v="urn:schemas-microsoft-com:vml" Requires="v">
                <p:oleObj spid="_x0000_s3352" name="" r:id="rId4" imgW="2679700" imgH="228600" progId="Equation.DSMT4">
                  <p:embed/>
                </p:oleObj>
              </mc:Choice>
              <mc:Fallback>
                <p:oleObj name="" r:id="rId4" imgW="2679700" imgH="228600" progId="Equation.DSMT4">
                  <p:embed/>
                  <p:pic>
                    <p:nvPicPr>
                      <p:cNvPr id="0" name="图片 3351"/>
                      <p:cNvPicPr/>
                      <p:nvPr/>
                    </p:nvPicPr>
                    <p:blipFill>
                      <a:blip r:embed="rId5"/>
                      <a:stretch>
                        <a:fillRect/>
                      </a:stretch>
                    </p:blipFill>
                    <p:spPr>
                      <a:xfrm>
                        <a:off x="4326255" y="1143000"/>
                        <a:ext cx="4487545" cy="372110"/>
                      </a:xfrm>
                      <a:prstGeom prst="rect">
                        <a:avLst/>
                      </a:prstGeom>
                      <a:noFill/>
                      <a:ln w="38100">
                        <a:noFill/>
                        <a:miter/>
                      </a:ln>
                    </p:spPr>
                  </p:pic>
                </p:oleObj>
              </mc:Fallback>
            </mc:AlternateContent>
          </a:graphicData>
        </a:graphic>
      </p:graphicFrame>
      <p:sp>
        <p:nvSpPr>
          <p:cNvPr id="8" name="矩形 7"/>
          <p:cNvSpPr/>
          <p:nvPr/>
        </p:nvSpPr>
        <p:spPr>
          <a:xfrm>
            <a:off x="421799" y="1143000"/>
            <a:ext cx="2720340" cy="398780"/>
          </a:xfrm>
          <a:prstGeom prst="rect">
            <a:avLst/>
          </a:prstGeom>
        </p:spPr>
        <p:txBody>
          <a:bodyPr wrap="none">
            <a:spAutoFit/>
          </a:bodyPr>
          <a:p>
            <a:pPr marL="0" marR="0" lvl="0" indent="0" algn="just" defTabSz="914400" rtl="0" eaLnBrk="0" fontAlgn="base" latinLnBrk="0" hangingPunct="0">
              <a:lnSpc>
                <a:spcPct val="100000"/>
              </a:lnSpc>
              <a:spcBef>
                <a:spcPct val="0"/>
              </a:spcBef>
              <a:spcAft>
                <a:spcPts val="0"/>
              </a:spcAft>
              <a:buClrTx/>
              <a:buSzTx/>
              <a:buFontTx/>
              <a:buNone/>
              <a:defRPr/>
            </a:pPr>
            <a:r>
              <a:rPr kumimoji="0" lang="zh-CN" altLang="en-US" sz="2000" b="0" i="0" u="none" strike="noStrike" kern="1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Times New Roman" panose="02020603050405020304" pitchFamily="18" charset="0"/>
              </a:rPr>
              <a:t>八元数</a:t>
            </a:r>
            <a:r>
              <a:rPr kumimoji="0" lang="en-US" altLang="zh-CN" sz="2000" b="0" i="0" u="none" strike="noStrike" kern="1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Times New Roman" panose="02020603050405020304" pitchFamily="18" charset="0"/>
              </a:rPr>
              <a:t>(</a:t>
            </a:r>
            <a:r>
              <a:rPr kumimoji="0" lang="zh-CN" altLang="en-US" sz="2000" b="0" i="0" u="none" strike="noStrike" kern="1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Times New Roman" panose="02020603050405020304" pitchFamily="18" charset="0"/>
              </a:rPr>
              <a:t>双</a:t>
            </a:r>
            <a:r>
              <a:rPr kumimoji="0" lang="en-US" altLang="zh-CN" sz="2000" b="0" i="0" u="none" strike="noStrike" kern="1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Times New Roman" panose="02020603050405020304" pitchFamily="18" charset="0"/>
              </a:rPr>
              <a:t>/</a:t>
            </a:r>
            <a:r>
              <a:rPr kumimoji="0" lang="zh-CN" altLang="en-US" sz="2000" b="0" i="0" u="none" strike="noStrike" kern="1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Times New Roman" panose="02020603050405020304" pitchFamily="18" charset="0"/>
              </a:rPr>
              <a:t>对偶四元数</a:t>
            </a:r>
            <a:r>
              <a:rPr kumimoji="0" lang="en-US" altLang="zh-CN" sz="2000" b="0" i="0" u="none" strike="noStrike" kern="1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Times New Roman" panose="02020603050405020304" pitchFamily="18" charset="0"/>
              </a:rPr>
              <a:t>)</a:t>
            </a:r>
            <a:endParaRPr kumimoji="0" lang="en-US" altLang="zh-CN" sz="2000" b="0" i="0" u="none" strike="noStrike" kern="100" cap="none" spc="0" normalizeH="0" baseline="0" noProof="0" dirty="0">
              <a:ln>
                <a:noFill/>
              </a:ln>
              <a:solidFill>
                <a:schemeClr val="tx1"/>
              </a:solidFill>
              <a:effectLst/>
              <a:uLnTx/>
              <a:uFillTx/>
              <a:latin typeface="Calibri" panose="020F0502020204030204" pitchFamily="34" charset="0"/>
              <a:ea typeface="宋体" panose="02010600030101010101" pitchFamily="2" charset="-122"/>
              <a:cs typeface="Times New Roman" panose="02020603050405020304" pitchFamily="18" charset="0"/>
            </a:endParaRPr>
          </a:p>
        </p:txBody>
      </p:sp>
      <p:pic>
        <p:nvPicPr>
          <p:cNvPr id="9" name="图片 8"/>
          <p:cNvPicPr>
            <a:picLocks noChangeAspect="1"/>
          </p:cNvPicPr>
          <p:nvPr/>
        </p:nvPicPr>
        <p:blipFill>
          <a:blip r:embed="rId6"/>
          <a:stretch>
            <a:fillRect/>
          </a:stretch>
        </p:blipFill>
        <p:spPr>
          <a:xfrm>
            <a:off x="5257800" y="1591945"/>
            <a:ext cx="2966720" cy="1612900"/>
          </a:xfrm>
          <a:prstGeom prst="rect">
            <a:avLst/>
          </a:prstGeom>
          <a:noFill/>
          <a:ln w="9525">
            <a:noFill/>
          </a:ln>
        </p:spPr>
      </p:pic>
      <p:sp>
        <p:nvSpPr>
          <p:cNvPr id="11" name="文本框 10"/>
          <p:cNvSpPr txBox="1"/>
          <p:nvPr/>
        </p:nvSpPr>
        <p:spPr>
          <a:xfrm>
            <a:off x="5486400" y="3200400"/>
            <a:ext cx="2639060" cy="398780"/>
          </a:xfrm>
          <a:prstGeom prst="rect">
            <a:avLst/>
          </a:prstGeom>
          <a:noFill/>
        </p:spPr>
        <p:txBody>
          <a:bodyPr wrap="square" rtlCol="0" anchor="t">
            <a:spAutoFit/>
          </a:bodyPr>
          <a:p>
            <a:r>
              <a:rPr lang="zh-CN" altLang="en-US" sz="2000" kern="100" noProof="0" dirty="0">
                <a:ln>
                  <a:noFill/>
                </a:ln>
                <a:effectLst/>
                <a:uLnTx/>
                <a:uFillTx/>
                <a:latin typeface="Calibri" panose="020F0502020204030204" pitchFamily="34" charset="0"/>
                <a:cs typeface="Times New Roman" panose="02020603050405020304" pitchFamily="18" charset="0"/>
                <a:sym typeface="+mn-ea"/>
              </a:rPr>
              <a:t>螺旋运动（</a:t>
            </a:r>
            <a:r>
              <a:rPr lang="zh-CN" altLang="en-US" sz="2000" kern="100" noProof="0" dirty="0">
                <a:ln>
                  <a:noFill/>
                </a:ln>
                <a:effectLst/>
                <a:uLnTx/>
                <a:uFillTx/>
                <a:latin typeface="Calibri" panose="020F0502020204030204" pitchFamily="34" charset="0"/>
                <a:cs typeface="Times New Roman" panose="02020603050405020304" pitchFamily="18" charset="0"/>
                <a:sym typeface="+mn-ea"/>
              </a:rPr>
              <a:t>拧螺钉）</a:t>
            </a:r>
            <a:endParaRPr lang="zh-CN" altLang="en-US" sz="2000" kern="100" noProof="0" dirty="0">
              <a:ln>
                <a:noFill/>
              </a:ln>
              <a:effectLst/>
              <a:uLnTx/>
              <a:uFillTx/>
              <a:latin typeface="Calibri" panose="020F0502020204030204" pitchFamily="34" charset="0"/>
              <a:cs typeface="Times New Roman" panose="02020603050405020304" pitchFamily="18" charset="0"/>
              <a:sym typeface="+mn-ea"/>
            </a:endParaRPr>
          </a:p>
        </p:txBody>
      </p:sp>
      <p:pic>
        <p:nvPicPr>
          <p:cNvPr id="14" name="图片 13"/>
          <p:cNvPicPr>
            <a:picLocks noChangeAspect="1"/>
          </p:cNvPicPr>
          <p:nvPr/>
        </p:nvPicPr>
        <p:blipFill>
          <a:blip r:embed="rId7"/>
          <a:stretch>
            <a:fillRect/>
          </a:stretch>
        </p:blipFill>
        <p:spPr>
          <a:xfrm>
            <a:off x="1752600" y="3638550"/>
            <a:ext cx="5951220" cy="2978785"/>
          </a:xfrm>
          <a:prstGeom prst="rect">
            <a:avLst/>
          </a:prstGeom>
        </p:spPr>
      </p:pic>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457200" y="4876800"/>
            <a:ext cx="6781800" cy="306705"/>
          </a:xfrm>
          <a:prstGeom prst="rect">
            <a:avLst/>
          </a:prstGeom>
          <a:noFill/>
        </p:spPr>
        <p:txBody>
          <a:bodyPr wrap="square" rtlCol="0" anchor="t">
            <a:spAutoFit/>
          </a:bodyPr>
          <a:p>
            <a:r>
              <a:rPr lang="en-US" altLang="zh-CN" sz="1400"/>
              <a:t>[1]</a:t>
            </a:r>
            <a:r>
              <a:rPr lang="zh-CN" altLang="en-US" sz="1400"/>
              <a:t>毛军</a:t>
            </a:r>
            <a:r>
              <a:rPr lang="en-US" altLang="zh-CN" sz="1400"/>
              <a:t>. </a:t>
            </a:r>
            <a:r>
              <a:rPr lang="zh-CN" altLang="en-US" sz="1400"/>
              <a:t>基于李群/ 李代数的捷联惯性导航算法研究</a:t>
            </a:r>
            <a:r>
              <a:rPr lang="en-US" altLang="zh-CN" sz="1400"/>
              <a:t>[J]. </a:t>
            </a:r>
            <a:r>
              <a:rPr lang="zh-CN" altLang="en-US" sz="1400"/>
              <a:t>国防科学技术大学</a:t>
            </a:r>
            <a:r>
              <a:rPr lang="en-US" altLang="zh-CN" sz="1400"/>
              <a:t>, 2014.</a:t>
            </a:r>
            <a:endParaRPr lang="en-US" altLang="zh-CN" sz="1400"/>
          </a:p>
        </p:txBody>
      </p:sp>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dirty="0">
                <a:sym typeface="+mn-ea"/>
              </a:rPr>
              <a:t>2. SINS</a:t>
            </a:r>
            <a:r>
              <a:rPr lang="zh-CN" altLang="en-US" sz="2800" dirty="0">
                <a:sym typeface="+mn-ea"/>
              </a:rPr>
              <a:t>不可交换误差补偿</a:t>
            </a:r>
            <a:r>
              <a:rPr lang="en-US" altLang="zh-CN" sz="2400" dirty="0">
                <a:sym typeface="+mn-ea"/>
              </a:rPr>
              <a:t>(</a:t>
            </a:r>
            <a:r>
              <a:rPr lang="zh-CN" altLang="en-US" sz="2400" dirty="0">
                <a:sym typeface="+mn-ea"/>
              </a:rPr>
              <a:t>李群</a:t>
            </a:r>
            <a:r>
              <a:rPr lang="en-US" altLang="zh-CN" sz="2400" dirty="0">
                <a:sym typeface="+mn-ea"/>
              </a:rPr>
              <a:t>/</a:t>
            </a:r>
            <a:r>
              <a:rPr lang="zh-CN" altLang="en-US" sz="2400" dirty="0">
                <a:sym typeface="+mn-ea"/>
              </a:rPr>
              <a:t>李代数捷联</a:t>
            </a:r>
            <a:r>
              <a:rPr lang="zh-CN" altLang="en-US" sz="2400" dirty="0">
                <a:sym typeface="+mn-ea"/>
              </a:rPr>
              <a:t>算法</a:t>
            </a:r>
            <a:r>
              <a:rPr lang="en-US" altLang="zh-CN" sz="2400" dirty="0">
                <a:sym typeface="+mn-ea"/>
              </a:rPr>
              <a:t>)</a:t>
            </a:r>
            <a:endParaRPr lang="en-US" altLang="zh-CN" sz="2400" dirty="0">
              <a:sym typeface="+mn-ea"/>
            </a:endParaRPr>
          </a:p>
        </p:txBody>
      </p:sp>
      <p:pic>
        <p:nvPicPr>
          <p:cNvPr id="2" name="图片 1"/>
          <p:cNvPicPr>
            <a:picLocks noChangeAspect="1"/>
          </p:cNvPicPr>
          <p:nvPr>
            <p:custDataLst>
              <p:tags r:id="rId1"/>
            </p:custDataLst>
          </p:nvPr>
        </p:nvPicPr>
        <p:blipFill>
          <a:blip r:embed="rId2"/>
          <a:stretch>
            <a:fillRect/>
          </a:stretch>
        </p:blipFill>
        <p:spPr>
          <a:xfrm>
            <a:off x="838200" y="1219200"/>
            <a:ext cx="7637780" cy="4222750"/>
          </a:xfrm>
          <a:prstGeom prst="rect">
            <a:avLst/>
          </a:prstGeom>
        </p:spPr>
      </p:pic>
      <p:sp>
        <p:nvSpPr>
          <p:cNvPr id="106" name="文本框 105"/>
          <p:cNvSpPr txBox="1"/>
          <p:nvPr/>
        </p:nvSpPr>
        <p:spPr>
          <a:xfrm>
            <a:off x="847090" y="5562600"/>
            <a:ext cx="7636510" cy="645160"/>
          </a:xfrm>
          <a:prstGeom prst="rect">
            <a:avLst/>
          </a:prstGeom>
          <a:noFill/>
          <a:ln w="9525">
            <a:noFill/>
          </a:ln>
        </p:spPr>
        <p:txBody>
          <a:bodyPr wrap="square">
            <a:spAutoFit/>
          </a:bodyPr>
          <a:p>
            <a:pPr algn="ctr"/>
            <a:r>
              <a:rPr lang="zh-CN" sz="1800">
                <a:solidFill>
                  <a:srgbClr val="FF0000"/>
                </a:solidFill>
                <a:latin typeface="Calibri" panose="020F0502020204030204" pitchFamily="34" charset="0"/>
                <a:ea typeface="宋体" panose="02010600030101010101" pitchFamily="2" charset="-122"/>
              </a:rPr>
              <a:t>李群对于捷联解算没有任何优势；</a:t>
            </a:r>
            <a:endParaRPr lang="zh-CN" sz="1800">
              <a:solidFill>
                <a:srgbClr val="FF0000"/>
              </a:solidFill>
              <a:latin typeface="Calibri" panose="020F0502020204030204" pitchFamily="34" charset="0"/>
              <a:ea typeface="宋体" panose="02010600030101010101" pitchFamily="2" charset="-122"/>
            </a:endParaRPr>
          </a:p>
          <a:p>
            <a:pPr algn="ctr"/>
            <a:r>
              <a:rPr lang="zh-CN" sz="1800">
                <a:solidFill>
                  <a:srgbClr val="FF0000"/>
                </a:solidFill>
                <a:latin typeface="Calibri" panose="020F0502020204030204" pitchFamily="34" charset="0"/>
                <a:ea typeface="宋体" panose="02010600030101010101" pitchFamily="2" charset="-122"/>
              </a:rPr>
              <a:t>在捷联非线性误差方程线性化方面</a:t>
            </a:r>
            <a:r>
              <a:rPr lang="zh-CN" sz="1800">
                <a:solidFill>
                  <a:srgbClr val="FF0000"/>
                </a:solidFill>
                <a:latin typeface="Calibri" panose="020F0502020204030204" pitchFamily="34" charset="0"/>
                <a:ea typeface="宋体" panose="02010600030101010101" pitchFamily="2" charset="-122"/>
              </a:rPr>
              <a:t>或许有用，可用于</a:t>
            </a:r>
            <a:r>
              <a:rPr lang="zh-CN" sz="1800">
                <a:solidFill>
                  <a:srgbClr val="FF0000"/>
                </a:solidFill>
                <a:latin typeface="Calibri" panose="020F0502020204030204" pitchFamily="34" charset="0"/>
                <a:ea typeface="宋体" panose="02010600030101010101" pitchFamily="2" charset="-122"/>
              </a:rPr>
              <a:t>大失准角初始对准。</a:t>
            </a:r>
            <a:endParaRPr lang="zh-CN" sz="1800">
              <a:solidFill>
                <a:srgbClr val="FF0000"/>
              </a:solidFill>
              <a:latin typeface="Calibri" panose="020F0502020204030204" pitchFamily="34" charset="0"/>
              <a:ea typeface="宋体" panose="02010600030101010101" pitchFamily="2" charset="-122"/>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dirty="0">
                <a:sym typeface="+mn-ea"/>
              </a:rPr>
              <a:t>3. </a:t>
            </a:r>
            <a:r>
              <a:rPr lang="zh-CN" altLang="en-US" sz="2800" dirty="0">
                <a:sym typeface="+mn-ea"/>
              </a:rPr>
              <a:t>初始对准方法</a:t>
            </a:r>
            <a:r>
              <a:rPr lang="en-US" altLang="zh-CN" sz="2400" dirty="0">
                <a:sym typeface="+mn-ea"/>
              </a:rPr>
              <a:t>(OBA,Optimization-based alignment)</a:t>
            </a:r>
            <a:endParaRPr lang="en-US" altLang="zh-CN" sz="2400" dirty="0">
              <a:sym typeface="+mn-ea"/>
            </a:endParaRPr>
          </a:p>
        </p:txBody>
      </p:sp>
      <p:pic>
        <p:nvPicPr>
          <p:cNvPr id="2" name="图片 1"/>
          <p:cNvPicPr>
            <a:picLocks noChangeAspect="1"/>
          </p:cNvPicPr>
          <p:nvPr>
            <p:custDataLst>
              <p:tags r:id="rId1"/>
            </p:custDataLst>
          </p:nvPr>
        </p:nvPicPr>
        <p:blipFill>
          <a:blip r:embed="rId2"/>
          <a:stretch>
            <a:fillRect/>
          </a:stretch>
        </p:blipFill>
        <p:spPr>
          <a:xfrm>
            <a:off x="762000" y="1447800"/>
            <a:ext cx="2800350" cy="419100"/>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762000" y="2085975"/>
            <a:ext cx="2305050" cy="323850"/>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4419600" y="1143000"/>
            <a:ext cx="3968750" cy="1828800"/>
          </a:xfrm>
          <a:prstGeom prst="rect">
            <a:avLst/>
          </a:prstGeom>
        </p:spPr>
      </p:pic>
      <p:graphicFrame>
        <p:nvGraphicFramePr>
          <p:cNvPr id="5" name="Object 67"/>
          <p:cNvGraphicFramePr>
            <a:graphicFrameLocks noChangeAspect="1"/>
          </p:cNvGraphicFramePr>
          <p:nvPr/>
        </p:nvGraphicFramePr>
        <p:xfrm>
          <a:off x="914400" y="3124200"/>
          <a:ext cx="3655695" cy="513715"/>
        </p:xfrm>
        <a:graphic>
          <a:graphicData uri="http://schemas.openxmlformats.org/presentationml/2006/ole">
            <mc:AlternateContent xmlns:mc="http://schemas.openxmlformats.org/markup-compatibility/2006">
              <mc:Choice xmlns:v="urn:schemas-microsoft-com:vml" Requires="v">
                <p:oleObj spid="_x0000_s3076" name="" r:id="rId7" imgW="2603500" imgH="368300" progId="Equation.3">
                  <p:embed/>
                </p:oleObj>
              </mc:Choice>
              <mc:Fallback>
                <p:oleObj name="" r:id="rId7" imgW="2603500" imgH="368300" progId="Equation.3">
                  <p:embed/>
                  <p:pic>
                    <p:nvPicPr>
                      <p:cNvPr id="0" name="图片 3075"/>
                      <p:cNvPicPr/>
                      <p:nvPr/>
                    </p:nvPicPr>
                    <p:blipFill>
                      <a:blip r:embed="rId8"/>
                      <a:stretch>
                        <a:fillRect/>
                      </a:stretch>
                    </p:blipFill>
                    <p:spPr>
                      <a:xfrm>
                        <a:off x="914400" y="3124200"/>
                        <a:ext cx="3655695" cy="513715"/>
                      </a:xfrm>
                      <a:prstGeom prst="rect">
                        <a:avLst/>
                      </a:prstGeom>
                      <a:noFill/>
                      <a:ln w="38100">
                        <a:noFill/>
                        <a:miter/>
                      </a:ln>
                    </p:spPr>
                  </p:pic>
                </p:oleObj>
              </mc:Fallback>
            </mc:AlternateContent>
          </a:graphicData>
        </a:graphic>
      </p:graphicFrame>
      <p:graphicFrame>
        <p:nvGraphicFramePr>
          <p:cNvPr id="6" name="Object 70"/>
          <p:cNvGraphicFramePr>
            <a:graphicFrameLocks noChangeAspect="1"/>
          </p:cNvGraphicFramePr>
          <p:nvPr/>
        </p:nvGraphicFramePr>
        <p:xfrm>
          <a:off x="4876800" y="3200400"/>
          <a:ext cx="3721100" cy="483235"/>
        </p:xfrm>
        <a:graphic>
          <a:graphicData uri="http://schemas.openxmlformats.org/presentationml/2006/ole">
            <mc:AlternateContent xmlns:mc="http://schemas.openxmlformats.org/markup-compatibility/2006">
              <mc:Choice xmlns:v="urn:schemas-microsoft-com:vml" Requires="v">
                <p:oleObj spid="_x0000_s7" name="" r:id="rId9" imgW="2133600" imgH="279400" progId="Equation.3">
                  <p:embed/>
                </p:oleObj>
              </mc:Choice>
              <mc:Fallback>
                <p:oleObj name="" r:id="rId9" imgW="2133600" imgH="279400" progId="Equation.3">
                  <p:embed/>
                  <p:pic>
                    <p:nvPicPr>
                      <p:cNvPr id="0" name="图片 4"/>
                      <p:cNvPicPr/>
                      <p:nvPr/>
                    </p:nvPicPr>
                    <p:blipFill>
                      <a:blip r:embed="rId10"/>
                      <a:stretch>
                        <a:fillRect/>
                      </a:stretch>
                    </p:blipFill>
                    <p:spPr>
                      <a:xfrm>
                        <a:off x="4876800" y="3200400"/>
                        <a:ext cx="3721100" cy="483235"/>
                      </a:xfrm>
                      <a:prstGeom prst="rect">
                        <a:avLst/>
                      </a:prstGeom>
                      <a:noFill/>
                      <a:ln w="38100">
                        <a:noFill/>
                        <a:miter/>
                      </a:ln>
                    </p:spPr>
                  </p:pic>
                </p:oleObj>
              </mc:Fallback>
            </mc:AlternateContent>
          </a:graphicData>
        </a:graphic>
      </p:graphicFrame>
      <p:graphicFrame>
        <p:nvGraphicFramePr>
          <p:cNvPr id="8" name="对象 -2147482572"/>
          <p:cNvGraphicFramePr>
            <a:graphicFrameLocks noChangeAspect="1"/>
          </p:cNvGraphicFramePr>
          <p:nvPr/>
        </p:nvGraphicFramePr>
        <p:xfrm>
          <a:off x="914400" y="3886200"/>
          <a:ext cx="2729230" cy="664845"/>
        </p:xfrm>
        <a:graphic>
          <a:graphicData uri="http://schemas.openxmlformats.org/presentationml/2006/ole">
            <mc:AlternateContent xmlns:mc="http://schemas.openxmlformats.org/markup-compatibility/2006">
              <mc:Choice xmlns:v="urn:schemas-microsoft-com:vml" Requires="v">
                <p:oleObj spid="_x0000_s9" name="" r:id="rId11" imgW="1930400" imgH="482600" progId="Equation.DSMT4">
                  <p:embed/>
                </p:oleObj>
              </mc:Choice>
              <mc:Fallback>
                <p:oleObj name="" r:id="rId11" imgW="1930400" imgH="482600" progId="Equation.DSMT4">
                  <p:embed/>
                  <p:pic>
                    <p:nvPicPr>
                      <p:cNvPr id="0" name="图片 5"/>
                      <p:cNvPicPr/>
                      <p:nvPr/>
                    </p:nvPicPr>
                    <p:blipFill>
                      <a:blip r:embed="rId12"/>
                      <a:stretch>
                        <a:fillRect/>
                      </a:stretch>
                    </p:blipFill>
                    <p:spPr>
                      <a:xfrm>
                        <a:off x="914400" y="3886200"/>
                        <a:ext cx="2729230" cy="664845"/>
                      </a:xfrm>
                      <a:prstGeom prst="rect">
                        <a:avLst/>
                      </a:prstGeom>
                      <a:noFill/>
                      <a:ln w="38100">
                        <a:noFill/>
                        <a:miter/>
                      </a:ln>
                    </p:spPr>
                  </p:pic>
                </p:oleObj>
              </mc:Fallback>
            </mc:AlternateContent>
          </a:graphicData>
        </a:graphic>
      </p:graphicFrame>
      <p:sp>
        <p:nvSpPr>
          <p:cNvPr id="106" name="文本框 105"/>
          <p:cNvSpPr txBox="1"/>
          <p:nvPr/>
        </p:nvSpPr>
        <p:spPr>
          <a:xfrm>
            <a:off x="4997450" y="3953510"/>
            <a:ext cx="3390900" cy="368300"/>
          </a:xfrm>
          <a:prstGeom prst="rect">
            <a:avLst/>
          </a:prstGeom>
          <a:noFill/>
          <a:ln w="9525">
            <a:noFill/>
          </a:ln>
        </p:spPr>
        <p:txBody>
          <a:bodyPr wrap="square">
            <a:spAutoFit/>
          </a:bodyPr>
          <a:p>
            <a:r>
              <a:rPr lang="zh-CN" sz="1800">
                <a:latin typeface="Calibri" panose="020F0502020204030204" pitchFamily="34" charset="0"/>
                <a:ea typeface="宋体" panose="02010600030101010101" pitchFamily="2" charset="-122"/>
              </a:rPr>
              <a:t>最大</a:t>
            </a:r>
            <a:r>
              <a:rPr lang="zh-CN" sz="1800">
                <a:ea typeface="宋体" panose="02010600030101010101" pitchFamily="2" charset="-122"/>
              </a:rPr>
              <a:t>特征值对应的</a:t>
            </a:r>
            <a:r>
              <a:rPr lang="zh-CN" sz="1800">
                <a:latin typeface="Segoe UI Emoji" panose="020B0502040204020203" charset="0"/>
                <a:ea typeface="宋体" panose="02010600030101010101" pitchFamily="2" charset="-122"/>
              </a:rPr>
              <a:t>单位</a:t>
            </a:r>
            <a:r>
              <a:rPr lang="zh-CN" sz="1800">
                <a:ea typeface="宋体" panose="02010600030101010101" pitchFamily="2" charset="-122"/>
              </a:rPr>
              <a:t>特征向量</a:t>
            </a:r>
            <a:endParaRPr lang="zh-CN" altLang="en-US" sz="1800">
              <a:ea typeface="宋体" panose="02010600030101010101" pitchFamily="2" charset="-122"/>
            </a:endParaRPr>
          </a:p>
        </p:txBody>
      </p:sp>
      <p:graphicFrame>
        <p:nvGraphicFramePr>
          <p:cNvPr id="10" name="对象 -2147482551"/>
          <p:cNvGraphicFramePr>
            <a:graphicFrameLocks noChangeAspect="1"/>
          </p:cNvGraphicFramePr>
          <p:nvPr/>
        </p:nvGraphicFramePr>
        <p:xfrm>
          <a:off x="914400" y="4759960"/>
          <a:ext cx="2193925" cy="476250"/>
        </p:xfrm>
        <a:graphic>
          <a:graphicData uri="http://schemas.openxmlformats.org/presentationml/2006/ole">
            <mc:AlternateContent xmlns:mc="http://schemas.openxmlformats.org/markup-compatibility/2006">
              <mc:Choice xmlns:v="urn:schemas-microsoft-com:vml" Requires="v">
                <p:oleObj spid="_x0000_s11" name="" r:id="rId13" imgW="1371600" imgH="304800" progId="Equation.DSMT4">
                  <p:embed/>
                </p:oleObj>
              </mc:Choice>
              <mc:Fallback>
                <p:oleObj name="" r:id="rId13" imgW="1371600" imgH="304800" progId="Equation.DSMT4">
                  <p:embed/>
                  <p:pic>
                    <p:nvPicPr>
                      <p:cNvPr id="0" name="图片 6"/>
                      <p:cNvPicPr/>
                      <p:nvPr/>
                    </p:nvPicPr>
                    <p:blipFill>
                      <a:blip r:embed="rId14"/>
                      <a:stretch>
                        <a:fillRect/>
                      </a:stretch>
                    </p:blipFill>
                    <p:spPr>
                      <a:xfrm>
                        <a:off x="914400" y="4759960"/>
                        <a:ext cx="2193925" cy="476250"/>
                      </a:xfrm>
                      <a:prstGeom prst="rect">
                        <a:avLst/>
                      </a:prstGeom>
                      <a:noFill/>
                      <a:ln w="38100">
                        <a:noFill/>
                        <a:miter/>
                      </a:ln>
                    </p:spPr>
                  </p:pic>
                </p:oleObj>
              </mc:Fallback>
            </mc:AlternateContent>
          </a:graphicData>
        </a:graphic>
      </p:graphicFrame>
      <p:graphicFrame>
        <p:nvGraphicFramePr>
          <p:cNvPr id="12" name="对象 -2147482535"/>
          <p:cNvGraphicFramePr>
            <a:graphicFrameLocks noChangeAspect="1"/>
          </p:cNvGraphicFramePr>
          <p:nvPr/>
        </p:nvGraphicFramePr>
        <p:xfrm>
          <a:off x="914400" y="5638800"/>
          <a:ext cx="3756025" cy="461010"/>
        </p:xfrm>
        <a:graphic>
          <a:graphicData uri="http://schemas.openxmlformats.org/presentationml/2006/ole">
            <mc:AlternateContent xmlns:mc="http://schemas.openxmlformats.org/markup-compatibility/2006">
              <mc:Choice xmlns:v="urn:schemas-microsoft-com:vml" Requires="v">
                <p:oleObj spid="_x0000_s13" name="" r:id="rId15" imgW="2438400" imgH="304800" progId="Equation.DSMT4">
                  <p:embed/>
                </p:oleObj>
              </mc:Choice>
              <mc:Fallback>
                <p:oleObj name="" r:id="rId15" imgW="2438400" imgH="304800" progId="Equation.DSMT4">
                  <p:embed/>
                  <p:pic>
                    <p:nvPicPr>
                      <p:cNvPr id="0" name="图片 7"/>
                      <p:cNvPicPr/>
                      <p:nvPr/>
                    </p:nvPicPr>
                    <p:blipFill>
                      <a:blip r:embed="rId16"/>
                      <a:stretch>
                        <a:fillRect/>
                      </a:stretch>
                    </p:blipFill>
                    <p:spPr>
                      <a:xfrm>
                        <a:off x="914400" y="5638800"/>
                        <a:ext cx="3756025" cy="461010"/>
                      </a:xfrm>
                      <a:prstGeom prst="rect">
                        <a:avLst/>
                      </a:prstGeom>
                      <a:noFill/>
                      <a:ln w="38100">
                        <a:noFill/>
                        <a:miter/>
                      </a:ln>
                    </p:spPr>
                  </p:pic>
                </p:oleObj>
              </mc:Fallback>
            </mc:AlternateContent>
          </a:graphicData>
        </a:graphic>
      </p:graphicFrame>
      <p:graphicFrame>
        <p:nvGraphicFramePr>
          <p:cNvPr id="14" name="对象 -2147482550"/>
          <p:cNvGraphicFramePr>
            <a:graphicFrameLocks noChangeAspect="1"/>
          </p:cNvGraphicFramePr>
          <p:nvPr/>
        </p:nvGraphicFramePr>
        <p:xfrm>
          <a:off x="3428683" y="4572000"/>
          <a:ext cx="1363345" cy="424180"/>
        </p:xfrm>
        <a:graphic>
          <a:graphicData uri="http://schemas.openxmlformats.org/presentationml/2006/ole">
            <mc:AlternateContent xmlns:mc="http://schemas.openxmlformats.org/markup-compatibility/2006">
              <mc:Choice xmlns:v="urn:schemas-microsoft-com:vml" Requires="v">
                <p:oleObj spid="_x0000_s15" name="" r:id="rId17" imgW="1511300" imgH="482600" progId="Equation.DSMT4">
                  <p:embed/>
                </p:oleObj>
              </mc:Choice>
              <mc:Fallback>
                <p:oleObj name="" r:id="rId17" imgW="1511300" imgH="482600" progId="Equation.DSMT4">
                  <p:embed/>
                  <p:pic>
                    <p:nvPicPr>
                      <p:cNvPr id="0" name="图片 8"/>
                      <p:cNvPicPr/>
                      <p:nvPr/>
                    </p:nvPicPr>
                    <p:blipFill>
                      <a:blip r:embed="rId18"/>
                      <a:stretch>
                        <a:fillRect/>
                      </a:stretch>
                    </p:blipFill>
                    <p:spPr>
                      <a:xfrm>
                        <a:off x="3428683" y="4572000"/>
                        <a:ext cx="1363345" cy="424180"/>
                      </a:xfrm>
                      <a:prstGeom prst="rect">
                        <a:avLst/>
                      </a:prstGeom>
                      <a:noFill/>
                      <a:ln w="38100">
                        <a:noFill/>
                        <a:miter/>
                      </a:ln>
                    </p:spPr>
                  </p:pic>
                </p:oleObj>
              </mc:Fallback>
            </mc:AlternateContent>
          </a:graphicData>
        </a:graphic>
      </p:graphicFrame>
      <p:graphicFrame>
        <p:nvGraphicFramePr>
          <p:cNvPr id="16" name="对象 -2147482549"/>
          <p:cNvGraphicFramePr>
            <a:graphicFrameLocks noChangeAspect="1"/>
          </p:cNvGraphicFramePr>
          <p:nvPr/>
        </p:nvGraphicFramePr>
        <p:xfrm>
          <a:off x="3428683" y="5020945"/>
          <a:ext cx="1363345" cy="424180"/>
        </p:xfrm>
        <a:graphic>
          <a:graphicData uri="http://schemas.openxmlformats.org/presentationml/2006/ole">
            <mc:AlternateContent xmlns:mc="http://schemas.openxmlformats.org/markup-compatibility/2006">
              <mc:Choice xmlns:v="urn:schemas-microsoft-com:vml" Requires="v">
                <p:oleObj spid="_x0000_s17" name="" r:id="rId19" imgW="1511300" imgH="482600" progId="Equation.DSMT4">
                  <p:embed/>
                </p:oleObj>
              </mc:Choice>
              <mc:Fallback>
                <p:oleObj name="" r:id="rId19" imgW="1511300" imgH="482600" progId="Equation.DSMT4">
                  <p:embed/>
                  <p:pic>
                    <p:nvPicPr>
                      <p:cNvPr id="0" name="图片 9"/>
                      <p:cNvPicPr/>
                      <p:nvPr/>
                    </p:nvPicPr>
                    <p:blipFill>
                      <a:blip r:embed="rId20"/>
                      <a:stretch>
                        <a:fillRect/>
                      </a:stretch>
                    </p:blipFill>
                    <p:spPr>
                      <a:xfrm>
                        <a:off x="3428683" y="5020945"/>
                        <a:ext cx="1363345" cy="424180"/>
                      </a:xfrm>
                      <a:prstGeom prst="rect">
                        <a:avLst/>
                      </a:prstGeom>
                      <a:noFill/>
                      <a:ln w="38100">
                        <a:noFill/>
                        <a:miter/>
                      </a:ln>
                    </p:spPr>
                  </p:pic>
                </p:oleObj>
              </mc:Fallback>
            </mc:AlternateContent>
          </a:graphicData>
        </a:graphic>
      </p:graphicFrame>
      <p:sp>
        <p:nvSpPr>
          <p:cNvPr id="18" name="文本框 17"/>
          <p:cNvSpPr txBox="1"/>
          <p:nvPr/>
        </p:nvSpPr>
        <p:spPr>
          <a:xfrm>
            <a:off x="4953000" y="4759960"/>
            <a:ext cx="3390900" cy="368300"/>
          </a:xfrm>
          <a:prstGeom prst="rect">
            <a:avLst/>
          </a:prstGeom>
          <a:noFill/>
          <a:ln w="9525">
            <a:noFill/>
          </a:ln>
        </p:spPr>
        <p:txBody>
          <a:bodyPr wrap="square">
            <a:spAutoFit/>
          </a:bodyPr>
          <a:p>
            <a:r>
              <a:rPr lang="zh-CN" sz="1800">
                <a:latin typeface="Calibri" panose="020F0502020204030204" pitchFamily="34" charset="0"/>
                <a:ea typeface="宋体" panose="02010600030101010101" pitchFamily="2" charset="-122"/>
              </a:rPr>
              <a:t>最大</a:t>
            </a:r>
            <a:r>
              <a:rPr lang="zh-CN" sz="1800">
                <a:ea typeface="宋体" panose="02010600030101010101" pitchFamily="2" charset="-122"/>
              </a:rPr>
              <a:t>特征值对应的</a:t>
            </a:r>
            <a:r>
              <a:rPr lang="zh-CN" sz="1800">
                <a:latin typeface="Segoe UI Emoji" panose="020B0502040204020203" charset="0"/>
                <a:ea typeface="宋体" panose="02010600030101010101" pitchFamily="2" charset="-122"/>
              </a:rPr>
              <a:t>单位</a:t>
            </a:r>
            <a:r>
              <a:rPr lang="zh-CN" sz="1800">
                <a:ea typeface="宋体" panose="02010600030101010101" pitchFamily="2" charset="-122"/>
              </a:rPr>
              <a:t>特征向量</a:t>
            </a:r>
            <a:endParaRPr lang="zh-CN" altLang="en-US" sz="1800">
              <a:ea typeface="宋体" panose="02010600030101010101" pitchFamily="2" charset="-122"/>
            </a:endParaRPr>
          </a:p>
        </p:txBody>
      </p:sp>
      <p:sp>
        <p:nvSpPr>
          <p:cNvPr id="19" name="文本框 18"/>
          <p:cNvSpPr txBox="1"/>
          <p:nvPr/>
        </p:nvSpPr>
        <p:spPr>
          <a:xfrm>
            <a:off x="4965700" y="5715000"/>
            <a:ext cx="3390900" cy="368300"/>
          </a:xfrm>
          <a:prstGeom prst="rect">
            <a:avLst/>
          </a:prstGeom>
          <a:noFill/>
          <a:ln w="9525">
            <a:noFill/>
          </a:ln>
        </p:spPr>
        <p:txBody>
          <a:bodyPr wrap="square">
            <a:spAutoFit/>
          </a:bodyPr>
          <a:p>
            <a:r>
              <a:rPr lang="zh-CN" sz="1800">
                <a:latin typeface="Calibri" panose="020F0502020204030204" pitchFamily="34" charset="0"/>
                <a:ea typeface="宋体" panose="02010600030101010101" pitchFamily="2" charset="-122"/>
              </a:rPr>
              <a:t>最小</a:t>
            </a:r>
            <a:r>
              <a:rPr lang="zh-CN" sz="1800">
                <a:ea typeface="宋体" panose="02010600030101010101" pitchFamily="2" charset="-122"/>
              </a:rPr>
              <a:t>特征值对应的</a:t>
            </a:r>
            <a:r>
              <a:rPr lang="zh-CN" sz="1800">
                <a:latin typeface="Segoe UI Emoji" panose="020B0502040204020203" charset="0"/>
                <a:ea typeface="宋体" panose="02010600030101010101" pitchFamily="2" charset="-122"/>
              </a:rPr>
              <a:t>单位</a:t>
            </a:r>
            <a:r>
              <a:rPr lang="zh-CN" sz="1800">
                <a:ea typeface="宋体" panose="02010600030101010101" pitchFamily="2" charset="-122"/>
              </a:rPr>
              <a:t>特征向量</a:t>
            </a:r>
            <a:endParaRPr lang="zh-CN" altLang="en-US" sz="1800">
              <a:ea typeface="宋体" panose="02010600030101010101" pitchFamily="2" charset="-122"/>
            </a:endParaRPr>
          </a:p>
        </p:txBody>
      </p:sp>
      <p:sp>
        <p:nvSpPr>
          <p:cNvPr id="20" name="文本框 19"/>
          <p:cNvSpPr txBox="1"/>
          <p:nvPr/>
        </p:nvSpPr>
        <p:spPr>
          <a:xfrm>
            <a:off x="304800" y="2743200"/>
            <a:ext cx="788035" cy="3415030"/>
          </a:xfrm>
          <a:prstGeom prst="rect">
            <a:avLst/>
          </a:prstGeom>
          <a:noFill/>
          <a:ln w="9525">
            <a:noFill/>
          </a:ln>
        </p:spPr>
        <p:txBody>
          <a:bodyPr wrap="square">
            <a:spAutoFit/>
          </a:bodyPr>
          <a:p>
            <a:pPr>
              <a:lnSpc>
                <a:spcPct val="300000"/>
              </a:lnSpc>
            </a:pPr>
            <a:r>
              <a:rPr lang="en-US" altLang="zh-CN" sz="1800">
                <a:latin typeface="Calibri" panose="020F0502020204030204" pitchFamily="34" charset="0"/>
                <a:ea typeface="宋体" panose="02010600030101010101" pitchFamily="2" charset="-122"/>
              </a:rPr>
              <a:t>(1)</a:t>
            </a:r>
            <a:endParaRPr lang="en-US" altLang="zh-CN" sz="1800">
              <a:latin typeface="Calibri" panose="020F0502020204030204" pitchFamily="34" charset="0"/>
              <a:ea typeface="宋体" panose="02010600030101010101" pitchFamily="2" charset="-122"/>
            </a:endParaRPr>
          </a:p>
          <a:p>
            <a:pPr>
              <a:lnSpc>
                <a:spcPct val="300000"/>
              </a:lnSpc>
            </a:pPr>
            <a:r>
              <a:rPr lang="en-US" altLang="zh-CN" sz="1800">
                <a:ea typeface="宋体" panose="02010600030101010101" pitchFamily="2" charset="-122"/>
              </a:rPr>
              <a:t>(2)</a:t>
            </a:r>
            <a:endParaRPr lang="en-US" altLang="zh-CN" sz="1800">
              <a:ea typeface="宋体" panose="02010600030101010101" pitchFamily="2" charset="-122"/>
            </a:endParaRPr>
          </a:p>
          <a:p>
            <a:pPr>
              <a:lnSpc>
                <a:spcPct val="300000"/>
              </a:lnSpc>
            </a:pPr>
            <a:r>
              <a:rPr lang="en-US" altLang="zh-CN" sz="1800">
                <a:ea typeface="宋体" panose="02010600030101010101" pitchFamily="2" charset="-122"/>
              </a:rPr>
              <a:t>(3)</a:t>
            </a:r>
            <a:endParaRPr lang="en-US" altLang="zh-CN" sz="1800">
              <a:ea typeface="宋体" panose="02010600030101010101" pitchFamily="2" charset="-122"/>
            </a:endParaRPr>
          </a:p>
          <a:p>
            <a:pPr>
              <a:lnSpc>
                <a:spcPct val="300000"/>
              </a:lnSpc>
            </a:pPr>
            <a:r>
              <a:rPr lang="en-US" altLang="zh-CN" sz="1800">
                <a:ea typeface="宋体" panose="02010600030101010101" pitchFamily="2" charset="-122"/>
              </a:rPr>
              <a:t>(4)</a:t>
            </a:r>
            <a:endParaRPr lang="en-US" altLang="zh-CN" sz="1800">
              <a:ea typeface="宋体" panose="02010600030101010101" pitchFamily="2" charset="-122"/>
            </a:endParaRPr>
          </a:p>
        </p:txBody>
      </p:sp>
      <p:sp>
        <p:nvSpPr>
          <p:cNvPr id="21" name="文本框 20"/>
          <p:cNvSpPr txBox="1"/>
          <p:nvPr/>
        </p:nvSpPr>
        <p:spPr>
          <a:xfrm>
            <a:off x="249555" y="6158865"/>
            <a:ext cx="6690995" cy="275590"/>
          </a:xfrm>
          <a:prstGeom prst="rect">
            <a:avLst/>
          </a:prstGeom>
          <a:noFill/>
        </p:spPr>
        <p:txBody>
          <a:bodyPr wrap="square" rtlCol="0" anchor="t">
            <a:spAutoFit/>
          </a:bodyPr>
          <a:p>
            <a:r>
              <a:rPr lang="zh-CN" altLang="en-US" sz="1200"/>
              <a:t>[1]严等.多矢量定姿的SVD和QUEST算法等价性分析[J].中国惯性技术学报,2019,27(05):568-572.</a:t>
            </a:r>
            <a:endParaRPr lang="zh-CN" altLang="en-US" sz="1200"/>
          </a:p>
        </p:txBody>
      </p:sp>
      <p:sp>
        <p:nvSpPr>
          <p:cNvPr id="22" name="文本框 21"/>
          <p:cNvSpPr txBox="1"/>
          <p:nvPr/>
        </p:nvSpPr>
        <p:spPr>
          <a:xfrm>
            <a:off x="228600" y="6415405"/>
            <a:ext cx="7128510" cy="306705"/>
          </a:xfrm>
          <a:prstGeom prst="rect">
            <a:avLst/>
          </a:prstGeom>
          <a:noFill/>
        </p:spPr>
        <p:txBody>
          <a:bodyPr wrap="square" rtlCol="0" anchor="t">
            <a:spAutoFit/>
          </a:bodyPr>
          <a:p>
            <a:r>
              <a:rPr lang="zh-CN" altLang="en-US" sz="1200"/>
              <a:t>[1]严等.抗线晃动干扰惯性系初始对准改进</a:t>
            </a:r>
            <a:r>
              <a:rPr lang="zh-CN" altLang="en-US" sz="1400">
                <a:solidFill>
                  <a:srgbClr val="FF0000"/>
                </a:solidFill>
              </a:rPr>
              <a:t>参数辨识方法</a:t>
            </a:r>
            <a:r>
              <a:rPr lang="zh-CN" altLang="en-US" sz="1200"/>
              <a:t>[J].中国惯性技术学报,2023,31(05):425-430.</a:t>
            </a:r>
            <a:endParaRPr lang="zh-CN" altLang="en-US" sz="1200"/>
          </a:p>
        </p:txBody>
      </p:sp>
    </p:spTree>
    <p:custDataLst>
      <p:tags r:id="rId2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p:bldP spid="18" grpId="0"/>
      <p:bldP spid="19" grpId="0"/>
      <p:bldP spid="21" grpId="0"/>
      <p:bldP spid="22" grpId="0"/>
      <p:bldP spid="2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dirty="0">
                <a:sym typeface="+mn-ea"/>
              </a:rPr>
              <a:t>3. </a:t>
            </a:r>
            <a:r>
              <a:rPr lang="zh-CN" altLang="en-US" sz="2800" dirty="0">
                <a:sym typeface="+mn-ea"/>
              </a:rPr>
              <a:t>初始对准方法</a:t>
            </a:r>
            <a:r>
              <a:rPr lang="en-US" altLang="zh-CN" sz="2400" dirty="0">
                <a:sym typeface="+mn-ea"/>
              </a:rPr>
              <a:t>(</a:t>
            </a:r>
            <a:r>
              <a:rPr lang="zh-CN" altLang="en-US" sz="2400" dirty="0">
                <a:sym typeface="+mn-ea"/>
              </a:rPr>
              <a:t>无纬度对准</a:t>
            </a:r>
            <a:r>
              <a:rPr lang="en-US" altLang="zh-CN" sz="2400" dirty="0">
                <a:sym typeface="+mn-ea"/>
              </a:rPr>
              <a:t>)</a:t>
            </a:r>
            <a:endParaRPr lang="en-US" altLang="zh-CN" sz="2400" dirty="0">
              <a:sym typeface="+mn-ea"/>
            </a:endParaRPr>
          </a:p>
        </p:txBody>
      </p:sp>
      <p:pic>
        <p:nvPicPr>
          <p:cNvPr id="5" name="图片 4"/>
          <p:cNvPicPr>
            <a:picLocks noChangeAspect="1"/>
          </p:cNvPicPr>
          <p:nvPr>
            <p:custDataLst>
              <p:tags r:id="rId1"/>
            </p:custDataLst>
          </p:nvPr>
        </p:nvPicPr>
        <p:blipFill>
          <a:blip r:embed="rId2"/>
          <a:stretch>
            <a:fillRect/>
          </a:stretch>
        </p:blipFill>
        <p:spPr>
          <a:xfrm>
            <a:off x="228600" y="1143000"/>
            <a:ext cx="4239895" cy="4128135"/>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4648200" y="1143000"/>
            <a:ext cx="4308475" cy="4127500"/>
          </a:xfrm>
          <a:prstGeom prst="rect">
            <a:avLst/>
          </a:prstGeom>
        </p:spPr>
      </p:pic>
      <p:sp>
        <p:nvSpPr>
          <p:cNvPr id="7" name="文本框 6"/>
          <p:cNvSpPr txBox="1"/>
          <p:nvPr>
            <p:custDataLst>
              <p:tags r:id="rId5"/>
            </p:custDataLst>
          </p:nvPr>
        </p:nvSpPr>
        <p:spPr>
          <a:xfrm>
            <a:off x="2214880" y="5410200"/>
            <a:ext cx="5053330" cy="692150"/>
          </a:xfrm>
          <a:prstGeom prst="rect">
            <a:avLst/>
          </a:prstGeom>
          <a:noFill/>
        </p:spPr>
        <p:txBody>
          <a:bodyPr wrap="square" rtlCol="0" anchor="t">
            <a:noAutofit/>
          </a:bodyPr>
          <a:p>
            <a:pPr algn="ctr">
              <a:lnSpc>
                <a:spcPct val="100000"/>
              </a:lnSpc>
            </a:pPr>
            <a:r>
              <a:rPr lang="zh-CN" altLang="en-US" sz="2000" noProof="0" dirty="0">
                <a:ln>
                  <a:noFill/>
                </a:ln>
                <a:solidFill>
                  <a:srgbClr val="FF0000"/>
                </a:solidFill>
                <a:effectLst/>
                <a:uLnTx/>
                <a:uFillTx/>
                <a:sym typeface="+mn-ea"/>
              </a:rPr>
              <a:t>大多</a:t>
            </a:r>
            <a:r>
              <a:rPr lang="zh-CN" altLang="en-US" sz="2000" noProof="0" dirty="0">
                <a:ln>
                  <a:noFill/>
                </a:ln>
                <a:solidFill>
                  <a:srgbClr val="FF0000"/>
                </a:solidFill>
                <a:effectLst/>
                <a:uLnTx/>
                <a:uFillTx/>
                <a:sym typeface="+mn-ea"/>
              </a:rPr>
              <a:t>不实用，自己给自己找麻烦！</a:t>
            </a:r>
            <a:endParaRPr lang="zh-CN" altLang="en-US" sz="2000" noProof="0" dirty="0">
              <a:ln>
                <a:noFill/>
              </a:ln>
              <a:solidFill>
                <a:srgbClr val="FF0000"/>
              </a:solidFill>
              <a:effectLst/>
              <a:uLnTx/>
              <a:uFillTx/>
              <a:sym typeface="+mn-ea"/>
            </a:endParaRPr>
          </a:p>
          <a:p>
            <a:pPr algn="ctr">
              <a:lnSpc>
                <a:spcPct val="100000"/>
              </a:lnSpc>
            </a:pPr>
            <a:r>
              <a:rPr lang="zh-CN" altLang="en-US" sz="2000" noProof="0" dirty="0">
                <a:ln>
                  <a:noFill/>
                </a:ln>
                <a:solidFill>
                  <a:srgbClr val="FF0000"/>
                </a:solidFill>
                <a:effectLst/>
                <a:uLnTx/>
                <a:uFillTx/>
                <a:sym typeface="+mn-ea"/>
              </a:rPr>
              <a:t>付出</a:t>
            </a:r>
            <a:r>
              <a:rPr lang="zh-CN" altLang="en-US" sz="2000" noProof="0" dirty="0">
                <a:ln>
                  <a:noFill/>
                </a:ln>
                <a:solidFill>
                  <a:srgbClr val="FF0000"/>
                </a:solidFill>
                <a:effectLst/>
                <a:uLnTx/>
                <a:uFillTx/>
                <a:sym typeface="+mn-ea"/>
              </a:rPr>
              <a:t>很大努力</a:t>
            </a:r>
            <a:r>
              <a:rPr lang="zh-CN" altLang="en-US" sz="2000" noProof="0" dirty="0">
                <a:ln>
                  <a:noFill/>
                </a:ln>
                <a:solidFill>
                  <a:srgbClr val="FF0000"/>
                </a:solidFill>
                <a:effectLst/>
                <a:uLnTx/>
                <a:uFillTx/>
                <a:sym typeface="+mn-ea"/>
              </a:rPr>
              <a:t>为解决可能不存在的</a:t>
            </a:r>
            <a:r>
              <a:rPr lang="zh-CN" altLang="en-US" sz="2000" noProof="0" dirty="0">
                <a:ln>
                  <a:noFill/>
                </a:ln>
                <a:solidFill>
                  <a:srgbClr val="FF0000"/>
                </a:solidFill>
                <a:effectLst/>
                <a:uLnTx/>
                <a:uFillTx/>
                <a:sym typeface="+mn-ea"/>
              </a:rPr>
              <a:t>问题！</a:t>
            </a:r>
            <a:endParaRPr lang="zh-CN" altLang="en-US" sz="2000" noProof="0" dirty="0">
              <a:ln>
                <a:noFill/>
              </a:ln>
              <a:solidFill>
                <a:srgbClr val="FF0000"/>
              </a:solidFill>
              <a:effectLst/>
              <a:uLnTx/>
              <a:uFillTx/>
              <a:sym typeface="+mn-ea"/>
            </a:endParaRPr>
          </a:p>
        </p:txBody>
      </p:sp>
    </p:spTree>
    <p:custDataLst>
      <p:tags r:id="rId6"/>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dirty="0">
                <a:sym typeface="+mn-ea"/>
              </a:rPr>
              <a:t>3. </a:t>
            </a:r>
            <a:r>
              <a:rPr lang="zh-CN" altLang="en-US" sz="2800" dirty="0">
                <a:sym typeface="+mn-ea"/>
              </a:rPr>
              <a:t>初始对准方法</a:t>
            </a:r>
            <a:r>
              <a:rPr lang="en-US" altLang="zh-CN" sz="2400" dirty="0">
                <a:sym typeface="+mn-ea"/>
              </a:rPr>
              <a:t>(</a:t>
            </a:r>
            <a:r>
              <a:rPr lang="zh-CN" altLang="en-US" sz="2400" dirty="0">
                <a:sym typeface="+mn-ea"/>
              </a:rPr>
              <a:t>大失准角对准</a:t>
            </a:r>
            <a:r>
              <a:rPr lang="en-US" altLang="zh-CN" sz="2400" dirty="0">
                <a:sym typeface="+mn-ea"/>
              </a:rPr>
              <a:t>)</a:t>
            </a:r>
            <a:endParaRPr lang="en-US" altLang="zh-CN" sz="2400" dirty="0">
              <a:sym typeface="+mn-ea"/>
            </a:endParaRPr>
          </a:p>
        </p:txBody>
      </p:sp>
      <p:pic>
        <p:nvPicPr>
          <p:cNvPr id="5" name="图片 4"/>
          <p:cNvPicPr>
            <a:picLocks noChangeAspect="1"/>
          </p:cNvPicPr>
          <p:nvPr>
            <p:custDataLst>
              <p:tags r:id="rId1"/>
            </p:custDataLst>
          </p:nvPr>
        </p:nvPicPr>
        <p:blipFill>
          <a:blip r:embed="rId2"/>
          <a:stretch>
            <a:fillRect/>
          </a:stretch>
        </p:blipFill>
        <p:spPr>
          <a:xfrm>
            <a:off x="2057400" y="1545590"/>
            <a:ext cx="6331585" cy="566420"/>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685800" y="2209800"/>
            <a:ext cx="7878445" cy="888365"/>
          </a:xfrm>
          <a:prstGeom prst="rect">
            <a:avLst/>
          </a:prstGeom>
        </p:spPr>
      </p:pic>
      <p:pic>
        <p:nvPicPr>
          <p:cNvPr id="7" name="图片 6"/>
          <p:cNvPicPr>
            <a:picLocks noChangeAspect="1"/>
          </p:cNvPicPr>
          <p:nvPr>
            <p:custDataLst>
              <p:tags r:id="rId5"/>
            </p:custDataLst>
          </p:nvPr>
        </p:nvPicPr>
        <p:blipFill>
          <a:blip r:embed="rId6"/>
          <a:stretch>
            <a:fillRect/>
          </a:stretch>
        </p:blipFill>
        <p:spPr>
          <a:xfrm>
            <a:off x="457200" y="3195955"/>
            <a:ext cx="8303895" cy="810895"/>
          </a:xfrm>
          <a:prstGeom prst="rect">
            <a:avLst/>
          </a:prstGeom>
        </p:spPr>
      </p:pic>
      <p:pic>
        <p:nvPicPr>
          <p:cNvPr id="8" name="图片 7"/>
          <p:cNvPicPr>
            <a:picLocks noChangeAspect="1"/>
          </p:cNvPicPr>
          <p:nvPr>
            <p:custDataLst>
              <p:tags r:id="rId7"/>
            </p:custDataLst>
          </p:nvPr>
        </p:nvPicPr>
        <p:blipFill>
          <a:blip r:embed="rId8"/>
          <a:stretch>
            <a:fillRect/>
          </a:stretch>
        </p:blipFill>
        <p:spPr>
          <a:xfrm>
            <a:off x="6096000" y="381000"/>
            <a:ext cx="2427605" cy="765175"/>
          </a:xfrm>
          <a:prstGeom prst="rect">
            <a:avLst/>
          </a:prstGeom>
        </p:spPr>
      </p:pic>
      <p:sp>
        <p:nvSpPr>
          <p:cNvPr id="9" name="文本框 8"/>
          <p:cNvSpPr txBox="1"/>
          <p:nvPr/>
        </p:nvSpPr>
        <p:spPr>
          <a:xfrm>
            <a:off x="304800" y="1143000"/>
            <a:ext cx="6089650" cy="645160"/>
          </a:xfrm>
          <a:prstGeom prst="rect">
            <a:avLst/>
          </a:prstGeom>
          <a:noFill/>
        </p:spPr>
        <p:txBody>
          <a:bodyPr wrap="square" rtlCol="0" anchor="t">
            <a:spAutoFit/>
          </a:bodyPr>
          <a:p>
            <a:r>
              <a:rPr lang="zh-CN" altLang="en-US"/>
              <a:t>严，捷联惯导系统动基座初始对准及其它相关问题研究</a:t>
            </a:r>
            <a:r>
              <a:rPr lang="en-US" altLang="zh-CN"/>
              <a:t>[R]</a:t>
            </a:r>
            <a:r>
              <a:rPr lang="zh-CN" altLang="en-US"/>
              <a:t>：</a:t>
            </a:r>
            <a:endParaRPr lang="zh-CN" altLang="en-US"/>
          </a:p>
        </p:txBody>
      </p:sp>
      <p:pic>
        <p:nvPicPr>
          <p:cNvPr id="11" name="图片 10"/>
          <p:cNvPicPr>
            <a:picLocks noChangeAspect="1"/>
          </p:cNvPicPr>
          <p:nvPr/>
        </p:nvPicPr>
        <p:blipFill>
          <a:blip r:embed="rId9"/>
          <a:stretch>
            <a:fillRect/>
          </a:stretch>
        </p:blipFill>
        <p:spPr>
          <a:xfrm>
            <a:off x="990600" y="4104640"/>
            <a:ext cx="5748020" cy="2430145"/>
          </a:xfrm>
          <a:prstGeom prst="rect">
            <a:avLst/>
          </a:prstGeom>
        </p:spPr>
      </p:pic>
      <p:sp>
        <p:nvSpPr>
          <p:cNvPr id="12" name="文本框 11"/>
          <p:cNvSpPr txBox="1"/>
          <p:nvPr/>
        </p:nvSpPr>
        <p:spPr>
          <a:xfrm>
            <a:off x="6858000" y="4267200"/>
            <a:ext cx="1758315" cy="1817370"/>
          </a:xfrm>
          <a:prstGeom prst="rect">
            <a:avLst/>
          </a:prstGeom>
          <a:noFill/>
        </p:spPr>
        <p:txBody>
          <a:bodyPr wrap="square" rtlCol="0" anchor="t">
            <a:noAutofit/>
          </a:bodyPr>
          <a:p>
            <a:r>
              <a:rPr lang="en-US" altLang="zh-CN" sz="1600" dirty="0">
                <a:solidFill>
                  <a:srgbClr val="FF0000"/>
                </a:solidFill>
                <a:latin typeface="宋体" panose="02010600030101010101" pitchFamily="2" charset="-122"/>
                <a:sym typeface="+mn-ea"/>
              </a:rPr>
              <a:t>  </a:t>
            </a:r>
            <a:r>
              <a:rPr lang="zh-CN" altLang="en-US" sz="1600" dirty="0">
                <a:solidFill>
                  <a:srgbClr val="FF0000"/>
                </a:solidFill>
                <a:latin typeface="宋体" panose="02010600030101010101" pitchFamily="2" charset="-122"/>
                <a:sym typeface="+mn-ea"/>
              </a:rPr>
              <a:t>误差精度高，但没必要。</a:t>
            </a:r>
            <a:endParaRPr lang="zh-CN" altLang="en-US" sz="1600" dirty="0">
              <a:solidFill>
                <a:srgbClr val="FF0000"/>
              </a:solidFill>
              <a:latin typeface="宋体" panose="02010600030101010101" pitchFamily="2" charset="-122"/>
              <a:sym typeface="+mn-ea"/>
            </a:endParaRPr>
          </a:p>
          <a:p>
            <a:r>
              <a:rPr lang="en-US" altLang="zh-CN" sz="1600" dirty="0">
                <a:solidFill>
                  <a:srgbClr val="FF0000"/>
                </a:solidFill>
                <a:latin typeface="宋体" panose="02010600030101010101" pitchFamily="2" charset="-122"/>
                <a:sym typeface="+mn-ea"/>
              </a:rPr>
              <a:t>  </a:t>
            </a:r>
            <a:r>
              <a:rPr lang="zh-CN" altLang="en-US" sz="1600" dirty="0">
                <a:solidFill>
                  <a:srgbClr val="FF0000"/>
                </a:solidFill>
                <a:latin typeface="宋体" panose="02010600030101010101" pitchFamily="2" charset="-122"/>
                <a:sym typeface="+mn-ea"/>
              </a:rPr>
              <a:t>地球人都知道的好方法是</a:t>
            </a:r>
            <a:r>
              <a:rPr lang="en-US" altLang="zh-CN" sz="1600" dirty="0">
                <a:solidFill>
                  <a:srgbClr val="FF0000"/>
                </a:solidFill>
                <a:latin typeface="宋体" panose="02010600030101010101" pitchFamily="2" charset="-122"/>
                <a:sym typeface="+mn-ea"/>
              </a:rPr>
              <a:t>“</a:t>
            </a:r>
            <a:r>
              <a:rPr lang="zh-CN" altLang="en-US" sz="1600" dirty="0">
                <a:solidFill>
                  <a:srgbClr val="FF0000"/>
                </a:solidFill>
                <a:latin typeface="宋体" panose="02010600030101010101" pitchFamily="2" charset="-122"/>
                <a:sym typeface="+mn-ea"/>
              </a:rPr>
              <a:t>间接粗对准</a:t>
            </a:r>
            <a:r>
              <a:rPr lang="en-US" altLang="zh-CN" sz="1600" dirty="0">
                <a:solidFill>
                  <a:srgbClr val="FF0000"/>
                </a:solidFill>
                <a:latin typeface="宋体" panose="02010600030101010101" pitchFamily="2" charset="-122"/>
                <a:sym typeface="+mn-ea"/>
              </a:rPr>
              <a:t>+Kalman</a:t>
            </a:r>
            <a:r>
              <a:rPr lang="zh-CN" altLang="en-US" sz="1600" dirty="0">
                <a:solidFill>
                  <a:srgbClr val="FF0000"/>
                </a:solidFill>
                <a:latin typeface="宋体" panose="02010600030101010101" pitchFamily="2" charset="-122"/>
                <a:sym typeface="+mn-ea"/>
              </a:rPr>
              <a:t>滤波精对准</a:t>
            </a:r>
            <a:r>
              <a:rPr lang="en-US" altLang="zh-CN" sz="1600" dirty="0">
                <a:solidFill>
                  <a:srgbClr val="FF0000"/>
                </a:solidFill>
                <a:latin typeface="宋体" panose="02010600030101010101" pitchFamily="2" charset="-122"/>
                <a:sym typeface="+mn-ea"/>
              </a:rPr>
              <a:t>+</a:t>
            </a:r>
            <a:r>
              <a:rPr lang="zh-CN" altLang="en-US" sz="1600" dirty="0">
                <a:solidFill>
                  <a:srgbClr val="FF0000"/>
                </a:solidFill>
                <a:latin typeface="宋体" panose="02010600030101010101" pitchFamily="2" charset="-122"/>
                <a:sym typeface="+mn-ea"/>
              </a:rPr>
              <a:t>数据存储</a:t>
            </a:r>
            <a:r>
              <a:rPr lang="en-US" altLang="zh-CN" sz="1600" dirty="0">
                <a:solidFill>
                  <a:srgbClr val="FF0000"/>
                </a:solidFill>
                <a:latin typeface="宋体" panose="02010600030101010101" pitchFamily="2" charset="-122"/>
                <a:sym typeface="+mn-ea"/>
              </a:rPr>
              <a:t>+</a:t>
            </a:r>
            <a:r>
              <a:rPr lang="zh-CN" altLang="en-US" sz="1600" dirty="0">
                <a:solidFill>
                  <a:srgbClr val="FF0000"/>
                </a:solidFill>
                <a:latin typeface="宋体" panose="02010600030101010101" pitchFamily="2" charset="-122"/>
                <a:sym typeface="+mn-ea"/>
              </a:rPr>
              <a:t>回溯</a:t>
            </a:r>
            <a:r>
              <a:rPr lang="en-US" altLang="zh-CN" sz="1600" dirty="0">
                <a:solidFill>
                  <a:srgbClr val="FF0000"/>
                </a:solidFill>
                <a:latin typeface="宋体" panose="02010600030101010101" pitchFamily="2" charset="-122"/>
                <a:sym typeface="+mn-ea"/>
              </a:rPr>
              <a:t>”</a:t>
            </a:r>
            <a:r>
              <a:rPr lang="zh-CN" altLang="en-US" sz="1600" dirty="0">
                <a:solidFill>
                  <a:srgbClr val="FF0000"/>
                </a:solidFill>
                <a:latin typeface="宋体" panose="02010600030101010101" pitchFamily="2" charset="-122"/>
                <a:sym typeface="+mn-ea"/>
              </a:rPr>
              <a:t>。</a:t>
            </a:r>
            <a:endParaRPr lang="zh-CN" altLang="en-US" sz="1600" dirty="0">
              <a:solidFill>
                <a:srgbClr val="FF0000"/>
              </a:solidFill>
              <a:latin typeface="宋体" panose="02010600030101010101" pitchFamily="2" charset="-122"/>
              <a:sym typeface="+mn-ea"/>
            </a:endParaRPr>
          </a:p>
        </p:txBody>
      </p:sp>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5123" name="Rectangle 3"/>
          <p:cNvSpPr>
            <a:spLocks noGrp="1"/>
          </p:cNvSpPr>
          <p:nvPr>
            <p:ph idx="1"/>
          </p:nvPr>
        </p:nvSpPr>
        <p:spPr>
          <a:xfrm>
            <a:off x="533400" y="1066800"/>
            <a:ext cx="8515985" cy="4292600"/>
          </a:xfrm>
        </p:spPr>
        <p:txBody>
          <a:bodyPr vert="horz" wrap="square" lIns="91440" tIns="45720" rIns="91440" bIns="45720" anchor="t" anchorCtr="0"/>
          <a:p>
            <a:pPr marL="0" indent="0" eaLnBrk="1" hangingPunct="1">
              <a:buNone/>
            </a:pPr>
            <a:r>
              <a:rPr lang="zh-CN" altLang="en-US" sz="2400" b="1" dirty="0" smtClean="0">
                <a:latin typeface="黑体" panose="02010609060101010101" pitchFamily="2" charset="-122"/>
                <a:ea typeface="黑体" panose="02010609060101010101" pitchFamily="2" charset="-122"/>
                <a:sym typeface="+mn-ea"/>
              </a:rPr>
              <a:t>个人简介：</a:t>
            </a:r>
            <a:endParaRPr lang="zh-CN" altLang="en-US" sz="2400" b="1" dirty="0" smtClean="0">
              <a:latin typeface="黑体" panose="02010609060101010101" pitchFamily="2" charset="-122"/>
              <a:ea typeface="黑体" panose="02010609060101010101" pitchFamily="2" charset="-122"/>
              <a:sym typeface="+mn-ea"/>
            </a:endParaRPr>
          </a:p>
          <a:p>
            <a:pPr marL="0" indent="0" eaLnBrk="1" hangingPunct="1">
              <a:buNone/>
            </a:pPr>
            <a:r>
              <a:rPr lang="en-US" altLang="zh-CN" sz="2400" dirty="0" smtClean="0">
                <a:latin typeface="黑体" panose="02010609060101010101" pitchFamily="2" charset="-122"/>
                <a:ea typeface="黑体" panose="02010609060101010101" pitchFamily="2" charset="-122"/>
                <a:sym typeface="+mn-ea"/>
              </a:rPr>
              <a:t>    </a:t>
            </a:r>
            <a:r>
              <a:rPr lang="zh-CN" altLang="en-US" sz="2400" dirty="0" smtClean="0">
                <a:latin typeface="黑体" panose="02010609060101010101" pitchFamily="2" charset="-122"/>
                <a:ea typeface="黑体" panose="02010609060101010101" pitchFamily="2" charset="-122"/>
                <a:sym typeface="+mn-ea"/>
              </a:rPr>
              <a:t>严恭敏</a:t>
            </a:r>
            <a:r>
              <a:rPr lang="en-US" altLang="zh-CN" sz="2400" dirty="0" smtClean="0">
                <a:latin typeface="黑体" panose="02010609060101010101" pitchFamily="2" charset="-122"/>
                <a:ea typeface="黑体" panose="02010609060101010101" pitchFamily="2" charset="-122"/>
                <a:sym typeface="+mn-ea"/>
              </a:rPr>
              <a:t>——</a:t>
            </a:r>
            <a:r>
              <a:rPr lang="zh-CN" altLang="en-US" sz="2400" dirty="0" smtClean="0">
                <a:latin typeface="黑体" panose="02010609060101010101" pitchFamily="2" charset="-122"/>
                <a:ea typeface="黑体" panose="02010609060101010101" pitchFamily="2" charset="-122"/>
                <a:sym typeface="+mn-ea"/>
              </a:rPr>
              <a:t>愤中</a:t>
            </a:r>
            <a:r>
              <a:rPr lang="en-US" altLang="zh-CN" sz="2400" dirty="0" smtClean="0">
                <a:latin typeface="黑体" panose="02010609060101010101" pitchFamily="2" charset="-122"/>
                <a:ea typeface="黑体" panose="02010609060101010101" pitchFamily="2" charset="-122"/>
                <a:sym typeface="+mn-ea"/>
              </a:rPr>
              <a:t>“</a:t>
            </a:r>
            <a:r>
              <a:rPr lang="zh-CN" altLang="en-US" sz="2400" dirty="0" smtClean="0">
                <a:latin typeface="黑体" panose="02010609060101010101" pitchFamily="2" charset="-122"/>
                <a:ea typeface="黑体" panose="02010609060101010101" pitchFamily="2" charset="-122"/>
                <a:sym typeface="+mn-ea"/>
              </a:rPr>
              <a:t>中年的中</a:t>
            </a:r>
            <a:r>
              <a:rPr lang="en-US" altLang="zh-CN" sz="2400" dirty="0" smtClean="0">
                <a:latin typeface="黑体" panose="02010609060101010101" pitchFamily="2" charset="-122"/>
                <a:ea typeface="黑体" panose="02010609060101010101" pitchFamily="2" charset="-122"/>
                <a:sym typeface="+mn-ea"/>
              </a:rPr>
              <a:t>”</a:t>
            </a:r>
            <a:r>
              <a:rPr lang="zh-CN" altLang="en-US" sz="2400" dirty="0" smtClean="0">
                <a:latin typeface="黑体" panose="02010609060101010101" pitchFamily="2" charset="-122"/>
                <a:ea typeface="黑体" panose="02010609060101010101" pitchFamily="2" charset="-122"/>
                <a:sym typeface="+mn-ea"/>
              </a:rPr>
              <a:t>；四无人员：</a:t>
            </a:r>
            <a:endParaRPr lang="zh-CN" altLang="en-US" sz="2400" dirty="0" smtClean="0">
              <a:latin typeface="黑体" panose="02010609060101010101" pitchFamily="2" charset="-122"/>
              <a:ea typeface="黑体" panose="02010609060101010101" pitchFamily="2" charset="-122"/>
              <a:sym typeface="+mn-ea"/>
            </a:endParaRPr>
          </a:p>
          <a:p>
            <a:pPr marL="0" indent="0" eaLnBrk="1" hangingPunct="1">
              <a:buNone/>
            </a:pPr>
            <a:r>
              <a:rPr lang="zh-CN" altLang="en-US" sz="2400" dirty="0" smtClean="0">
                <a:latin typeface="黑体" panose="02010609060101010101" pitchFamily="2" charset="-122"/>
                <a:ea typeface="黑体" panose="02010609060101010101" pitchFamily="2" charset="-122"/>
                <a:sym typeface="+mn-ea"/>
              </a:rPr>
              <a:t>无高水平论文、无基金、无奖项</a:t>
            </a:r>
            <a:r>
              <a:rPr lang="zh-CN" altLang="en-US" sz="2400" dirty="0" smtClean="0">
                <a:latin typeface="黑体" panose="02010609060101010101" pitchFamily="2" charset="-122"/>
                <a:ea typeface="黑体" panose="02010609060101010101" pitchFamily="2" charset="-122"/>
                <a:sym typeface="+mn-ea"/>
              </a:rPr>
              <a:t>、无帽子；蛰</a:t>
            </a:r>
            <a:endParaRPr lang="zh-CN" altLang="en-US" sz="2400" dirty="0" smtClean="0">
              <a:latin typeface="黑体" panose="02010609060101010101" pitchFamily="2" charset="-122"/>
              <a:ea typeface="黑体" panose="02010609060101010101" pitchFamily="2" charset="-122"/>
              <a:sym typeface="+mn-ea"/>
            </a:endParaRPr>
          </a:p>
          <a:p>
            <a:pPr marL="0" indent="0" eaLnBrk="1" hangingPunct="1">
              <a:buNone/>
            </a:pPr>
            <a:r>
              <a:rPr lang="zh-CN" altLang="en-US" sz="2400" dirty="0" smtClean="0">
                <a:latin typeface="黑体" panose="02010609060101010101" pitchFamily="2" charset="-122"/>
                <a:ea typeface="黑体" panose="02010609060101010101" pitchFamily="2" charset="-122"/>
                <a:sym typeface="+mn-ea"/>
              </a:rPr>
              <a:t>伏</a:t>
            </a:r>
            <a:r>
              <a:rPr lang="zh-CN" altLang="en-US" sz="2400" dirty="0" smtClean="0">
                <a:latin typeface="黑体" panose="02010609060101010101" pitchFamily="2" charset="-122"/>
                <a:ea typeface="黑体" panose="02010609060101010101" pitchFamily="2" charset="-122"/>
                <a:sym typeface="+mn-ea"/>
              </a:rPr>
              <a:t>于惯性导航算法的后沿调试与实测数据分析。</a:t>
            </a:r>
            <a:endParaRPr lang="zh-CN" altLang="en-US" sz="2400" dirty="0" smtClean="0">
              <a:latin typeface="黑体" panose="02010609060101010101" pitchFamily="2" charset="-122"/>
              <a:ea typeface="黑体" panose="02010609060101010101" pitchFamily="2" charset="-122"/>
              <a:sym typeface="+mn-ea"/>
            </a:endParaRPr>
          </a:p>
          <a:p>
            <a:pPr eaLnBrk="1" hangingPunct="1">
              <a:buFont typeface="Wingdings" panose="05000000000000000000" charset="0"/>
              <a:buChar char="Ø"/>
            </a:pPr>
            <a:r>
              <a:rPr lang="zh-CN" altLang="en-US" sz="2400" dirty="0" smtClean="0">
                <a:latin typeface="黑体" panose="02010609060101010101" pitchFamily="2" charset="-122"/>
                <a:ea typeface="黑体" panose="02010609060101010101" pitchFamily="2" charset="-122"/>
                <a:sym typeface="+mn-ea"/>
              </a:rPr>
              <a:t>主编《</a:t>
            </a:r>
            <a:r>
              <a:rPr lang="zh-CN" altLang="en-US" sz="2400" dirty="0" smtClean="0">
                <a:solidFill>
                  <a:srgbClr val="FF0000"/>
                </a:solidFill>
                <a:latin typeface="黑体" panose="02010609060101010101" pitchFamily="2" charset="-122"/>
                <a:ea typeface="黑体" panose="02010609060101010101" pitchFamily="2" charset="-122"/>
                <a:sym typeface="+mn-ea"/>
              </a:rPr>
              <a:t>惯性仪器测试与数据分析</a:t>
            </a:r>
            <a:r>
              <a:rPr lang="zh-CN" altLang="en-US" sz="2400" dirty="0" smtClean="0">
                <a:latin typeface="黑体" panose="02010609060101010101" pitchFamily="2" charset="-122"/>
                <a:ea typeface="黑体" panose="02010609060101010101" pitchFamily="2" charset="-122"/>
                <a:sym typeface="+mn-ea"/>
              </a:rPr>
              <a:t>》</a:t>
            </a:r>
            <a:r>
              <a:rPr lang="zh-CN" altLang="en-US" sz="2400" dirty="0" smtClean="0">
                <a:latin typeface="黑体" panose="02010609060101010101" pitchFamily="2" charset="-122"/>
                <a:ea typeface="黑体" panose="02010609060101010101" pitchFamily="2" charset="-122"/>
                <a:sym typeface="+mn-ea"/>
              </a:rPr>
              <a:t>与《</a:t>
            </a:r>
            <a:r>
              <a:rPr lang="zh-CN" altLang="en-US" sz="2400" dirty="0" smtClean="0">
                <a:solidFill>
                  <a:srgbClr val="FF0000"/>
                </a:solidFill>
                <a:latin typeface="黑体" panose="02010609060101010101" pitchFamily="2" charset="-122"/>
                <a:ea typeface="黑体" panose="02010609060101010101" pitchFamily="2" charset="-122"/>
                <a:sym typeface="+mn-ea"/>
              </a:rPr>
              <a:t>捷联</a:t>
            </a:r>
            <a:endParaRPr lang="zh-CN" altLang="en-US" sz="2400" dirty="0" smtClean="0">
              <a:solidFill>
                <a:srgbClr val="FF0000"/>
              </a:solidFill>
              <a:latin typeface="黑体" panose="02010609060101010101" pitchFamily="2" charset="-122"/>
              <a:ea typeface="黑体" panose="02010609060101010101" pitchFamily="2" charset="-122"/>
              <a:sym typeface="+mn-ea"/>
            </a:endParaRPr>
          </a:p>
          <a:p>
            <a:pPr marL="0" indent="0" eaLnBrk="1" hangingPunct="1">
              <a:buFont typeface="Wingdings" panose="05000000000000000000" charset="0"/>
              <a:buNone/>
            </a:pPr>
            <a:r>
              <a:rPr lang="en-US" altLang="zh-CN" sz="2400" dirty="0" smtClean="0">
                <a:solidFill>
                  <a:srgbClr val="FF0000"/>
                </a:solidFill>
                <a:latin typeface="黑体" panose="02010609060101010101" pitchFamily="2" charset="-122"/>
                <a:ea typeface="黑体" panose="02010609060101010101" pitchFamily="2" charset="-122"/>
                <a:sym typeface="+mn-ea"/>
              </a:rPr>
              <a:t>   </a:t>
            </a:r>
            <a:r>
              <a:rPr lang="zh-CN" altLang="en-US" sz="2400" dirty="0" smtClean="0">
                <a:solidFill>
                  <a:srgbClr val="FF0000"/>
                </a:solidFill>
                <a:latin typeface="黑体" panose="02010609060101010101" pitchFamily="2" charset="-122"/>
                <a:ea typeface="黑体" panose="02010609060101010101" pitchFamily="2" charset="-122"/>
                <a:sym typeface="+mn-ea"/>
              </a:rPr>
              <a:t>惯</a:t>
            </a:r>
            <a:r>
              <a:rPr lang="zh-CN" altLang="en-US" sz="2400" dirty="0" smtClean="0">
                <a:solidFill>
                  <a:srgbClr val="FF0000"/>
                </a:solidFill>
                <a:latin typeface="黑体" panose="02010609060101010101" pitchFamily="2" charset="-122"/>
                <a:ea typeface="黑体" panose="02010609060101010101" pitchFamily="2" charset="-122"/>
                <a:sym typeface="+mn-ea"/>
              </a:rPr>
              <a:t>导算法与组合导航原理</a:t>
            </a:r>
            <a:r>
              <a:rPr lang="zh-CN" altLang="en-US" sz="2400" dirty="0" smtClean="0">
                <a:latin typeface="黑体" panose="02010609060101010101" pitchFamily="2" charset="-122"/>
                <a:ea typeface="黑体" panose="02010609060101010101" pitchFamily="2" charset="-122"/>
                <a:sym typeface="+mn-ea"/>
              </a:rPr>
              <a:t>》</a:t>
            </a:r>
            <a:r>
              <a:rPr lang="zh-CN" altLang="en-US" sz="2400" dirty="0" smtClean="0">
                <a:latin typeface="黑体" panose="02010609060101010101" pitchFamily="2" charset="-122"/>
                <a:ea typeface="黑体" panose="02010609060101010101" pitchFamily="2" charset="-122"/>
                <a:sym typeface="+mn-ea"/>
              </a:rPr>
              <a:t>教材；</a:t>
            </a:r>
            <a:endParaRPr lang="zh-CN" altLang="en-US" sz="2400" dirty="0" smtClean="0">
              <a:latin typeface="黑体" panose="02010609060101010101" pitchFamily="2" charset="-122"/>
              <a:ea typeface="黑体" panose="02010609060101010101" pitchFamily="2" charset="-122"/>
              <a:sym typeface="+mn-ea"/>
            </a:endParaRPr>
          </a:p>
          <a:p>
            <a:pPr eaLnBrk="1" hangingPunct="1">
              <a:buFont typeface="Wingdings" panose="05000000000000000000" charset="0"/>
              <a:buChar char="Ø"/>
            </a:pPr>
            <a:r>
              <a:rPr lang="zh-CN" altLang="en-US" sz="2400" dirty="0" smtClean="0">
                <a:latin typeface="黑体" panose="02010609060101010101" pitchFamily="2" charset="-122"/>
                <a:ea typeface="黑体" panose="02010609060101010101" pitchFamily="2" charset="-122"/>
                <a:sym typeface="+mn-ea"/>
              </a:rPr>
              <a:t>编写“</a:t>
            </a:r>
            <a:r>
              <a:rPr lang="zh-CN" altLang="en-US" sz="2400" dirty="0" smtClean="0">
                <a:solidFill>
                  <a:srgbClr val="FF0000"/>
                </a:solidFill>
                <a:latin typeface="黑体" panose="02010609060101010101" pitchFamily="2" charset="-122"/>
                <a:ea typeface="黑体" panose="02010609060101010101" pitchFamily="2" charset="-122"/>
                <a:sym typeface="+mn-ea"/>
              </a:rPr>
              <a:t>PSINS高精度捷联惯导算法</a:t>
            </a:r>
            <a:r>
              <a:rPr lang="zh-CN" altLang="en-US" sz="2400" dirty="0" smtClean="0">
                <a:latin typeface="黑体" panose="02010609060101010101" pitchFamily="2" charset="-122"/>
                <a:ea typeface="黑体" panose="02010609060101010101" pitchFamily="2" charset="-122"/>
                <a:sym typeface="+mn-ea"/>
              </a:rPr>
              <a:t>”开源工具箱；</a:t>
            </a:r>
            <a:endParaRPr lang="zh-CN" altLang="en-US" sz="2400" dirty="0" smtClean="0">
              <a:latin typeface="黑体" panose="02010609060101010101" pitchFamily="2" charset="-122"/>
              <a:ea typeface="黑体" panose="02010609060101010101" pitchFamily="2" charset="-122"/>
              <a:sym typeface="+mn-ea"/>
            </a:endParaRPr>
          </a:p>
          <a:p>
            <a:pPr eaLnBrk="1" hangingPunct="1">
              <a:buFont typeface="Wingdings" panose="05000000000000000000" charset="0"/>
              <a:buChar char="Ø"/>
            </a:pPr>
            <a:r>
              <a:rPr lang="zh-CN" altLang="en-US" sz="2400" dirty="0" smtClean="0">
                <a:latin typeface="黑体" panose="02010609060101010101" pitchFamily="2" charset="-122"/>
                <a:ea typeface="黑体" panose="02010609060101010101" pitchFamily="2" charset="-122"/>
                <a:sym typeface="+mn-ea"/>
              </a:rPr>
              <a:t>创办</a:t>
            </a:r>
            <a:r>
              <a:rPr lang="zh-CN" altLang="en-US" sz="2400" dirty="0" smtClean="0">
                <a:solidFill>
                  <a:srgbClr val="FF0000"/>
                </a:solidFill>
                <a:latin typeface="黑体" panose="02010609060101010101" pitchFamily="2" charset="-122"/>
                <a:ea typeface="黑体" panose="02010609060101010101" pitchFamily="2" charset="-122"/>
                <a:sym typeface="+mn-ea"/>
              </a:rPr>
              <a:t>数据共享网站</a:t>
            </a:r>
            <a:r>
              <a:rPr lang="en-US" altLang="zh-CN" sz="2400" dirty="0" smtClean="0">
                <a:latin typeface="黑体" panose="02010609060101010101" pitchFamily="2" charset="-122"/>
                <a:ea typeface="黑体" panose="02010609060101010101" pitchFamily="2" charset="-122"/>
                <a:sym typeface="+mn-ea"/>
              </a:rPr>
              <a:t> </a:t>
            </a:r>
            <a:r>
              <a:rPr lang="zh-CN" altLang="en-US" sz="2000" dirty="0" smtClean="0">
                <a:latin typeface="黑体" panose="02010609060101010101" pitchFamily="2" charset="-122"/>
                <a:ea typeface="黑体" panose="02010609060101010101" pitchFamily="2" charset="-122"/>
                <a:sym typeface="+mn-ea"/>
              </a:rPr>
              <a:t>www.psins.org.cn</a:t>
            </a:r>
            <a:endParaRPr lang="zh-CN" altLang="en-US" sz="2000" dirty="0" smtClean="0">
              <a:latin typeface="黑体" panose="02010609060101010101" pitchFamily="2" charset="-122"/>
              <a:ea typeface="黑体" panose="02010609060101010101" pitchFamily="2" charset="-122"/>
              <a:sym typeface="+mn-ea"/>
            </a:endParaRPr>
          </a:p>
          <a:p>
            <a:pPr eaLnBrk="1" hangingPunct="1">
              <a:buFont typeface="Wingdings" panose="05000000000000000000" charset="0"/>
              <a:buChar char="Ø"/>
            </a:pPr>
            <a:r>
              <a:rPr lang="zh-CN" altLang="en-US" sz="2400" dirty="0" smtClean="0">
                <a:latin typeface="黑体" panose="02010609060101010101" pitchFamily="2" charset="-122"/>
                <a:ea typeface="黑体" panose="02010609060101010101" pitchFamily="2" charset="-122"/>
                <a:sym typeface="+mn-ea"/>
              </a:rPr>
              <a:t>开通</a:t>
            </a:r>
            <a:r>
              <a:rPr lang="zh-CN" altLang="en-US" sz="2400" dirty="0" smtClean="0">
                <a:solidFill>
                  <a:srgbClr val="FF0000"/>
                </a:solidFill>
                <a:latin typeface="黑体" panose="02010609060101010101" pitchFamily="2" charset="-122"/>
                <a:ea typeface="黑体" panose="02010609060101010101" pitchFamily="2" charset="-122"/>
                <a:sym typeface="+mn-ea"/>
              </a:rPr>
              <a:t>知乎博客</a:t>
            </a:r>
            <a:r>
              <a:rPr lang="en-US" altLang="zh-CN" sz="2400" dirty="0" smtClean="0">
                <a:latin typeface="黑体" panose="02010609060101010101" pitchFamily="2" charset="-122"/>
                <a:ea typeface="黑体" panose="02010609060101010101" pitchFamily="2" charset="-122"/>
                <a:sym typeface="+mn-ea"/>
              </a:rPr>
              <a:t> </a:t>
            </a:r>
            <a:r>
              <a:rPr lang="zh-CN" altLang="en-US" sz="2000" dirty="0" smtClean="0">
                <a:latin typeface="黑体" panose="02010609060101010101" pitchFamily="2" charset="-122"/>
                <a:ea typeface="黑体" panose="02010609060101010101" pitchFamily="2" charset="-122"/>
                <a:sym typeface="+mn-ea"/>
              </a:rPr>
              <a:t>https://www.zhihu.com/people/yangongmin</a:t>
            </a:r>
            <a:endParaRPr lang="zh-CN" altLang="en-US" sz="2000" dirty="0" smtClean="0">
              <a:latin typeface="黑体" panose="02010609060101010101" pitchFamily="2" charset="-122"/>
              <a:ea typeface="黑体" panose="02010609060101010101" pitchFamily="2" charset="-122"/>
              <a:sym typeface="+mn-ea"/>
            </a:endParaRPr>
          </a:p>
          <a:p>
            <a:pPr eaLnBrk="1" hangingPunct="1">
              <a:buFont typeface="Wingdings" panose="05000000000000000000" charset="0"/>
              <a:buChar char="Ø"/>
            </a:pPr>
            <a:r>
              <a:rPr lang="zh-CN" altLang="en-US" sz="2400" dirty="0" smtClean="0">
                <a:latin typeface="黑体" panose="02010609060101010101" pitchFamily="2" charset="-122"/>
                <a:ea typeface="黑体" panose="02010609060101010101" pitchFamily="2" charset="-122"/>
                <a:sym typeface="+mn-ea"/>
              </a:rPr>
              <a:t>课程</a:t>
            </a:r>
            <a:r>
              <a:rPr lang="zh-CN" altLang="en-US" sz="2400" dirty="0" smtClean="0">
                <a:solidFill>
                  <a:srgbClr val="FF0000"/>
                </a:solidFill>
                <a:latin typeface="黑体" panose="02010609060101010101" pitchFamily="2" charset="-122"/>
                <a:ea typeface="黑体" panose="02010609060101010101" pitchFamily="2" charset="-122"/>
                <a:sym typeface="+mn-ea"/>
              </a:rPr>
              <a:t>B站视频</a:t>
            </a:r>
            <a:r>
              <a:rPr lang="en-US" altLang="zh-CN" sz="2400" dirty="0" smtClean="0">
                <a:latin typeface="黑体" panose="02010609060101010101" pitchFamily="2" charset="-122"/>
                <a:ea typeface="黑体" panose="02010609060101010101" pitchFamily="2" charset="-122"/>
                <a:sym typeface="+mn-ea"/>
              </a:rPr>
              <a:t> </a:t>
            </a:r>
            <a:r>
              <a:rPr lang="zh-CN" altLang="en-US" sz="2000" dirty="0" smtClean="0">
                <a:latin typeface="黑体" panose="02010609060101010101" pitchFamily="2" charset="-122"/>
                <a:ea typeface="黑体" panose="02010609060101010101" pitchFamily="2" charset="-122"/>
                <a:sym typeface="+mn-ea"/>
              </a:rPr>
              <a:t>https://www.bilibili.com/video/av498970681</a:t>
            </a:r>
            <a:endParaRPr lang="zh-CN" altLang="en-US" sz="2000" dirty="0" smtClean="0">
              <a:latin typeface="黑体" panose="02010609060101010101" pitchFamily="2" charset="-122"/>
              <a:ea typeface="黑体" panose="02010609060101010101" pitchFamily="2" charset="-122"/>
              <a:sym typeface="+mn-ea"/>
            </a:endParaRPr>
          </a:p>
        </p:txBody>
      </p:sp>
      <p:pic>
        <p:nvPicPr>
          <p:cNvPr id="2" name="图片 1" descr="复件 严恭敏二寸免冠照片"/>
          <p:cNvPicPr>
            <a:picLocks noChangeAspect="1"/>
          </p:cNvPicPr>
          <p:nvPr/>
        </p:nvPicPr>
        <p:blipFill>
          <a:blip r:embed="rId1"/>
          <a:stretch>
            <a:fillRect/>
          </a:stretch>
        </p:blipFill>
        <p:spPr>
          <a:xfrm>
            <a:off x="6934200" y="1600200"/>
            <a:ext cx="1453515" cy="1988820"/>
          </a:xfrm>
          <a:prstGeom prst="rect">
            <a:avLst/>
          </a:prstGeom>
        </p:spPr>
      </p:pic>
    </p:spTree>
    <p:custDataLst>
      <p:tags r:id="rId2"/>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dirty="0">
                <a:sym typeface="+mn-ea"/>
              </a:rPr>
              <a:t>4. </a:t>
            </a:r>
            <a:r>
              <a:rPr lang="zh-CN" altLang="en-US" sz="2800" dirty="0">
                <a:sym typeface="+mn-ea"/>
              </a:rPr>
              <a:t>组合导航滤波估计</a:t>
            </a:r>
            <a:r>
              <a:rPr lang="en-US" altLang="zh-CN" sz="2400" dirty="0">
                <a:sym typeface="+mn-ea"/>
              </a:rPr>
              <a:t>(</a:t>
            </a:r>
            <a:r>
              <a:rPr lang="zh-CN" altLang="en-US" sz="2400" dirty="0">
                <a:sym typeface="+mn-ea"/>
              </a:rPr>
              <a:t>平方根滤波</a:t>
            </a:r>
            <a:r>
              <a:rPr lang="en-US" altLang="zh-CN" sz="2400" dirty="0">
                <a:sym typeface="+mn-ea"/>
              </a:rPr>
              <a:t>)</a:t>
            </a:r>
            <a:endParaRPr lang="en-US" altLang="zh-CN" sz="2400" dirty="0">
              <a:sym typeface="+mn-ea"/>
            </a:endParaRPr>
          </a:p>
        </p:txBody>
      </p:sp>
      <p:graphicFrame>
        <p:nvGraphicFramePr>
          <p:cNvPr id="22" name="对象 21"/>
          <p:cNvGraphicFramePr>
            <a:graphicFrameLocks noChangeAspect="1"/>
          </p:cNvGraphicFramePr>
          <p:nvPr/>
        </p:nvGraphicFramePr>
        <p:xfrm>
          <a:off x="2819400" y="1219200"/>
          <a:ext cx="5834380" cy="2724785"/>
        </p:xfrm>
        <a:graphic>
          <a:graphicData uri="http://schemas.openxmlformats.org/presentationml/2006/ole">
            <mc:AlternateContent xmlns:mc="http://schemas.openxmlformats.org/markup-compatibility/2006">
              <mc:Choice xmlns:v="urn:schemas-microsoft-com:vml" Requires="v">
                <p:oleObj spid="_x0000_s3245" name="" r:id="rId1" imgW="6737350" imgH="3166745" progId="SmartDraw.2">
                  <p:embed/>
                </p:oleObj>
              </mc:Choice>
              <mc:Fallback>
                <p:oleObj name="" r:id="rId1" imgW="6737350" imgH="3166745" progId="SmartDraw.2">
                  <p:embed/>
                  <p:pic>
                    <p:nvPicPr>
                      <p:cNvPr id="0" name="图片 3244"/>
                      <p:cNvPicPr/>
                      <p:nvPr/>
                    </p:nvPicPr>
                    <p:blipFill>
                      <a:blip r:embed="rId2"/>
                      <a:stretch>
                        <a:fillRect/>
                      </a:stretch>
                    </p:blipFill>
                    <p:spPr>
                      <a:xfrm>
                        <a:off x="2819400" y="1219200"/>
                        <a:ext cx="5834380" cy="2724785"/>
                      </a:xfrm>
                      <a:prstGeom prst="rect">
                        <a:avLst/>
                      </a:prstGeom>
                      <a:noFill/>
                      <a:ln w="38100">
                        <a:noFill/>
                        <a:miter/>
                      </a:ln>
                    </p:spPr>
                  </p:pic>
                </p:oleObj>
              </mc:Fallback>
            </mc:AlternateContent>
          </a:graphicData>
        </a:graphic>
      </p:graphicFrame>
      <p:graphicFrame>
        <p:nvGraphicFramePr>
          <p:cNvPr id="25607" name="Object 2380"/>
          <p:cNvGraphicFramePr>
            <a:graphicFrameLocks noChangeAspect="1"/>
          </p:cNvGraphicFramePr>
          <p:nvPr/>
        </p:nvGraphicFramePr>
        <p:xfrm>
          <a:off x="838200" y="4038600"/>
          <a:ext cx="5105400" cy="533400"/>
        </p:xfrm>
        <a:graphic>
          <a:graphicData uri="http://schemas.openxmlformats.org/presentationml/2006/ole">
            <mc:AlternateContent xmlns:mc="http://schemas.openxmlformats.org/markup-compatibility/2006">
              <mc:Choice xmlns:v="urn:schemas-microsoft-com:vml" Requires="v">
                <p:oleObj spid="_x0000_s3168" name="" r:id="rId3" imgW="4178300" imgH="431800" progId="Equation.3">
                  <p:embed/>
                </p:oleObj>
              </mc:Choice>
              <mc:Fallback>
                <p:oleObj name="" r:id="rId3" imgW="4178300" imgH="431800" progId="Equation.3">
                  <p:embed/>
                  <p:pic>
                    <p:nvPicPr>
                      <p:cNvPr id="0" name="图片 3167"/>
                      <p:cNvPicPr/>
                      <p:nvPr/>
                    </p:nvPicPr>
                    <p:blipFill>
                      <a:blip r:embed="rId4"/>
                      <a:stretch>
                        <a:fillRect/>
                      </a:stretch>
                    </p:blipFill>
                    <p:spPr>
                      <a:xfrm>
                        <a:off x="838200" y="4038600"/>
                        <a:ext cx="5105400" cy="533400"/>
                      </a:xfrm>
                      <a:prstGeom prst="rect">
                        <a:avLst/>
                      </a:prstGeom>
                      <a:noFill/>
                      <a:ln w="38100">
                        <a:noFill/>
                        <a:miter/>
                      </a:ln>
                    </p:spPr>
                  </p:pic>
                </p:oleObj>
              </mc:Fallback>
            </mc:AlternateContent>
          </a:graphicData>
        </a:graphic>
      </p:graphicFrame>
      <p:graphicFrame>
        <p:nvGraphicFramePr>
          <p:cNvPr id="25617" name="Object 2380"/>
          <p:cNvGraphicFramePr>
            <a:graphicFrameLocks noChangeAspect="1"/>
          </p:cNvGraphicFramePr>
          <p:nvPr/>
        </p:nvGraphicFramePr>
        <p:xfrm>
          <a:off x="838200" y="4738370"/>
          <a:ext cx="6772910" cy="1315720"/>
        </p:xfrm>
        <a:graphic>
          <a:graphicData uri="http://schemas.openxmlformats.org/presentationml/2006/ole">
            <mc:AlternateContent xmlns:mc="http://schemas.openxmlformats.org/markup-compatibility/2006">
              <mc:Choice xmlns:v="urn:schemas-microsoft-com:vml" Requires="v">
                <p:oleObj spid="_x0000_s3165" name="" r:id="rId5" imgW="5753100" imgH="1104900" progId="Equation.3">
                  <p:embed/>
                </p:oleObj>
              </mc:Choice>
              <mc:Fallback>
                <p:oleObj name="" r:id="rId5" imgW="5753100" imgH="1104900" progId="Equation.3">
                  <p:embed/>
                  <p:pic>
                    <p:nvPicPr>
                      <p:cNvPr id="0" name="图片 3164"/>
                      <p:cNvPicPr/>
                      <p:nvPr/>
                    </p:nvPicPr>
                    <p:blipFill>
                      <a:blip r:embed="rId6"/>
                      <a:stretch>
                        <a:fillRect/>
                      </a:stretch>
                    </p:blipFill>
                    <p:spPr>
                      <a:xfrm>
                        <a:off x="838200" y="4738370"/>
                        <a:ext cx="6772910" cy="1315720"/>
                      </a:xfrm>
                      <a:prstGeom prst="rect">
                        <a:avLst/>
                      </a:prstGeom>
                      <a:noFill/>
                      <a:ln w="38100">
                        <a:noFill/>
                        <a:miter/>
                      </a:ln>
                    </p:spPr>
                  </p:pic>
                </p:oleObj>
              </mc:Fallback>
            </mc:AlternateContent>
          </a:graphicData>
        </a:graphic>
      </p:graphicFrame>
      <p:graphicFrame>
        <p:nvGraphicFramePr>
          <p:cNvPr id="25618" name="Object 2380"/>
          <p:cNvGraphicFramePr>
            <a:graphicFrameLocks noChangeAspect="1"/>
          </p:cNvGraphicFramePr>
          <p:nvPr/>
        </p:nvGraphicFramePr>
        <p:xfrm>
          <a:off x="762000" y="6172200"/>
          <a:ext cx="3656330" cy="450850"/>
        </p:xfrm>
        <a:graphic>
          <a:graphicData uri="http://schemas.openxmlformats.org/presentationml/2006/ole">
            <mc:AlternateContent xmlns:mc="http://schemas.openxmlformats.org/markup-compatibility/2006">
              <mc:Choice xmlns:v="urn:schemas-microsoft-com:vml" Requires="v">
                <p:oleObj spid="_x0000_s3166" name="" r:id="rId7" imgW="2705100" imgH="330200" progId="Equation.3">
                  <p:embed/>
                </p:oleObj>
              </mc:Choice>
              <mc:Fallback>
                <p:oleObj name="" r:id="rId7" imgW="2705100" imgH="330200" progId="Equation.3">
                  <p:embed/>
                  <p:pic>
                    <p:nvPicPr>
                      <p:cNvPr id="0" name="图片 3165"/>
                      <p:cNvPicPr/>
                      <p:nvPr/>
                    </p:nvPicPr>
                    <p:blipFill>
                      <a:blip r:embed="rId8"/>
                      <a:stretch>
                        <a:fillRect/>
                      </a:stretch>
                    </p:blipFill>
                    <p:spPr>
                      <a:xfrm>
                        <a:off x="762000" y="6172200"/>
                        <a:ext cx="3656330" cy="450850"/>
                      </a:xfrm>
                      <a:prstGeom prst="rect">
                        <a:avLst/>
                      </a:prstGeom>
                      <a:noFill/>
                      <a:ln w="38100">
                        <a:noFill/>
                        <a:miter/>
                      </a:ln>
                    </p:spPr>
                  </p:pic>
                </p:oleObj>
              </mc:Fallback>
            </mc:AlternateContent>
          </a:graphicData>
        </a:graphic>
      </p:graphicFrame>
      <p:sp>
        <p:nvSpPr>
          <p:cNvPr id="2" name="文本框 1"/>
          <p:cNvSpPr txBox="1"/>
          <p:nvPr/>
        </p:nvSpPr>
        <p:spPr>
          <a:xfrm>
            <a:off x="457200" y="1295400"/>
            <a:ext cx="2467610" cy="1553845"/>
          </a:xfrm>
          <a:prstGeom prst="rect">
            <a:avLst/>
          </a:prstGeom>
          <a:noFill/>
        </p:spPr>
        <p:txBody>
          <a:bodyPr wrap="square" rtlCol="0" anchor="t">
            <a:noAutofit/>
          </a:bodyPr>
          <a:p>
            <a:pPr>
              <a:lnSpc>
                <a:spcPct val="200000"/>
              </a:lnSpc>
            </a:pPr>
            <a:r>
              <a:rPr lang="en-US" altLang="zh-CN" sz="2000" dirty="0">
                <a:sym typeface="+mn-ea"/>
              </a:rPr>
              <a:t>1.Potter</a:t>
            </a:r>
            <a:r>
              <a:rPr lang="zh-CN" altLang="en-US" sz="2000" dirty="0">
                <a:sym typeface="+mn-ea"/>
              </a:rPr>
              <a:t>平方根滤波</a:t>
            </a:r>
            <a:endParaRPr lang="zh-CN" altLang="en-US" sz="2000" dirty="0">
              <a:sym typeface="+mn-ea"/>
            </a:endParaRPr>
          </a:p>
          <a:p>
            <a:pPr>
              <a:lnSpc>
                <a:spcPct val="200000"/>
              </a:lnSpc>
            </a:pPr>
            <a:r>
              <a:rPr lang="en-US" altLang="zh-CN" sz="2000" noProof="0" dirty="0">
                <a:ln>
                  <a:noFill/>
                </a:ln>
                <a:effectLst/>
                <a:uLnTx/>
                <a:uFillTx/>
                <a:sym typeface="+mn-ea"/>
              </a:rPr>
              <a:t>2.SVD</a:t>
            </a:r>
            <a:r>
              <a:rPr lang="zh-CN" altLang="zh-CN" sz="2000" noProof="0" dirty="0">
                <a:ln>
                  <a:noFill/>
                </a:ln>
                <a:effectLst/>
                <a:uLnTx/>
                <a:uFillTx/>
                <a:sym typeface="+mn-ea"/>
              </a:rPr>
              <a:t>分解滤波</a:t>
            </a:r>
            <a:endParaRPr lang="zh-CN" altLang="zh-CN" sz="2000" noProof="0" dirty="0">
              <a:ln>
                <a:noFill/>
              </a:ln>
              <a:effectLst/>
              <a:uLnTx/>
              <a:uFillTx/>
              <a:sym typeface="+mn-ea"/>
            </a:endParaRPr>
          </a:p>
          <a:p>
            <a:pPr>
              <a:lnSpc>
                <a:spcPct val="200000"/>
              </a:lnSpc>
            </a:pPr>
            <a:r>
              <a:rPr lang="en-US" altLang="zh-CN" sz="2000" noProof="0" dirty="0">
                <a:ln>
                  <a:noFill/>
                </a:ln>
                <a:effectLst/>
                <a:uLnTx/>
                <a:uFillTx/>
                <a:sym typeface="+mn-ea"/>
              </a:rPr>
              <a:t>3.</a:t>
            </a:r>
            <a:r>
              <a:rPr lang="zh-CN" altLang="en-US" sz="2000" noProof="0" dirty="0">
                <a:ln>
                  <a:noFill/>
                </a:ln>
                <a:effectLst/>
                <a:uLnTx/>
                <a:uFillTx/>
                <a:sym typeface="+mn-ea"/>
              </a:rPr>
              <a:t>平方根信息滤波</a:t>
            </a:r>
            <a:endParaRPr lang="zh-CN" altLang="en-US" sz="2000" noProof="0" dirty="0">
              <a:ln>
                <a:noFill/>
              </a:ln>
              <a:effectLst/>
              <a:uLnTx/>
              <a:uFillTx/>
              <a:sym typeface="+mn-ea"/>
            </a:endParaRPr>
          </a:p>
        </p:txBody>
      </p:sp>
      <p:sp>
        <p:nvSpPr>
          <p:cNvPr id="3" name="文本框 2"/>
          <p:cNvSpPr txBox="1"/>
          <p:nvPr/>
        </p:nvSpPr>
        <p:spPr>
          <a:xfrm>
            <a:off x="457200" y="3505200"/>
            <a:ext cx="2094230" cy="398780"/>
          </a:xfrm>
          <a:prstGeom prst="rect">
            <a:avLst/>
          </a:prstGeom>
          <a:noFill/>
        </p:spPr>
        <p:txBody>
          <a:bodyPr wrap="square" rtlCol="0" anchor="t">
            <a:spAutoFit/>
          </a:bodyPr>
          <a:p>
            <a:r>
              <a:rPr lang="en-US" altLang="zh-CN" sz="2000" noProof="0" dirty="0">
                <a:ln>
                  <a:noFill/>
                </a:ln>
                <a:effectLst/>
                <a:uLnTx/>
                <a:uFillTx/>
                <a:sym typeface="+mn-ea"/>
              </a:rPr>
              <a:t>4. SR-UKF</a:t>
            </a:r>
            <a:r>
              <a:rPr lang="zh-CN" altLang="en-US" sz="2000" noProof="0" dirty="0">
                <a:ln>
                  <a:noFill/>
                </a:ln>
                <a:effectLst/>
                <a:uLnTx/>
                <a:uFillTx/>
                <a:sym typeface="+mn-ea"/>
              </a:rPr>
              <a:t>：</a:t>
            </a:r>
            <a:endParaRPr lang="zh-CN" altLang="en-US" sz="2000" noProof="0" dirty="0">
              <a:ln>
                <a:noFill/>
              </a:ln>
              <a:effectLst/>
              <a:uLnTx/>
              <a:uFillTx/>
              <a:sym typeface="+mn-ea"/>
            </a:endParaRPr>
          </a:p>
        </p:txBody>
      </p:sp>
      <p:graphicFrame>
        <p:nvGraphicFramePr>
          <p:cNvPr id="24" name="对象 9"/>
          <p:cNvGraphicFramePr>
            <a:graphicFrameLocks noChangeAspect="1"/>
          </p:cNvGraphicFramePr>
          <p:nvPr>
            <p:custDataLst>
              <p:tags r:id="rId9"/>
            </p:custDataLst>
          </p:nvPr>
        </p:nvGraphicFramePr>
        <p:xfrm>
          <a:off x="5529580" y="1524000"/>
          <a:ext cx="2065020" cy="383540"/>
        </p:xfrm>
        <a:graphic>
          <a:graphicData uri="http://schemas.openxmlformats.org/presentationml/2006/ole">
            <mc:AlternateContent xmlns:mc="http://schemas.openxmlformats.org/markup-compatibility/2006">
              <mc:Choice xmlns:v="urn:schemas-microsoft-com:vml" Requires="v">
                <p:oleObj spid="_x0000_s3243" name="" r:id="rId10" imgW="1282700" imgH="241300" progId="Equation.DSMT4">
                  <p:embed/>
                </p:oleObj>
              </mc:Choice>
              <mc:Fallback>
                <p:oleObj name="" r:id="rId10" imgW="1282700" imgH="241300" progId="Equation.DSMT4">
                  <p:embed/>
                  <p:pic>
                    <p:nvPicPr>
                      <p:cNvPr id="0" name="图片 3242"/>
                      <p:cNvPicPr/>
                      <p:nvPr/>
                    </p:nvPicPr>
                    <p:blipFill>
                      <a:blip r:embed="rId11"/>
                      <a:stretch>
                        <a:fillRect/>
                      </a:stretch>
                    </p:blipFill>
                    <p:spPr>
                      <a:xfrm>
                        <a:off x="5529580" y="1524000"/>
                        <a:ext cx="2065020" cy="383540"/>
                      </a:xfrm>
                      <a:prstGeom prst="rect">
                        <a:avLst/>
                      </a:prstGeom>
                      <a:solidFill>
                        <a:srgbClr val="FFFF00"/>
                      </a:solidFill>
                      <a:ln w="9525" cap="flat" cmpd="sng">
                        <a:solidFill>
                          <a:srgbClr val="FF0000"/>
                        </a:solidFill>
                        <a:prstDash val="solid"/>
                        <a:miter/>
                        <a:headEnd type="none" w="med" len="med"/>
                        <a:tailEnd type="none" w="med" len="med"/>
                      </a:ln>
                    </p:spPr>
                  </p:pic>
                </p:oleObj>
              </mc:Fallback>
            </mc:AlternateContent>
          </a:graphicData>
        </a:graphic>
      </p:graphicFrame>
      <p:graphicFrame>
        <p:nvGraphicFramePr>
          <p:cNvPr id="25" name="对象 9"/>
          <p:cNvGraphicFramePr>
            <a:graphicFrameLocks noChangeAspect="1"/>
          </p:cNvGraphicFramePr>
          <p:nvPr>
            <p:custDataLst>
              <p:tags r:id="rId12"/>
            </p:custDataLst>
          </p:nvPr>
        </p:nvGraphicFramePr>
        <p:xfrm>
          <a:off x="5715000" y="2895600"/>
          <a:ext cx="1687195" cy="336550"/>
        </p:xfrm>
        <a:graphic>
          <a:graphicData uri="http://schemas.openxmlformats.org/presentationml/2006/ole">
            <mc:AlternateContent xmlns:mc="http://schemas.openxmlformats.org/markup-compatibility/2006">
              <mc:Choice xmlns:v="urn:schemas-microsoft-com:vml" Requires="v">
                <p:oleObj spid="_x0000_s3248" name="" r:id="rId13" imgW="1193800" imgH="241300" progId="Equation.DSMT4">
                  <p:embed/>
                </p:oleObj>
              </mc:Choice>
              <mc:Fallback>
                <p:oleObj name="" r:id="rId13" imgW="1193800" imgH="241300" progId="Equation.DSMT4">
                  <p:embed/>
                  <p:pic>
                    <p:nvPicPr>
                      <p:cNvPr id="0" name="图片 3247"/>
                      <p:cNvPicPr/>
                      <p:nvPr/>
                    </p:nvPicPr>
                    <p:blipFill>
                      <a:blip r:embed="rId14"/>
                      <a:stretch>
                        <a:fillRect/>
                      </a:stretch>
                    </p:blipFill>
                    <p:spPr>
                      <a:xfrm>
                        <a:off x="5715000" y="2895600"/>
                        <a:ext cx="1687195" cy="336550"/>
                      </a:xfrm>
                      <a:prstGeom prst="rect">
                        <a:avLst/>
                      </a:prstGeom>
                      <a:solidFill>
                        <a:srgbClr val="FFFF00"/>
                      </a:solidFill>
                      <a:ln w="9525" cap="flat" cmpd="sng">
                        <a:solidFill>
                          <a:srgbClr val="FF0000"/>
                        </a:solidFill>
                        <a:prstDash val="solid"/>
                        <a:miter/>
                        <a:headEnd type="none" w="med" len="med"/>
                        <a:tailEnd type="none" w="med" len="med"/>
                      </a:ln>
                    </p:spPr>
                  </p:pic>
                </p:oleObj>
              </mc:Fallback>
            </mc:AlternateContent>
          </a:graphicData>
        </a:graphic>
      </p:graphicFrame>
      <p:cxnSp>
        <p:nvCxnSpPr>
          <p:cNvPr id="4" name="直接连接符 3"/>
          <p:cNvCxnSpPr/>
          <p:nvPr>
            <p:custDataLst>
              <p:tags r:id="rId15"/>
            </p:custDataLst>
          </p:nvPr>
        </p:nvCxnSpPr>
        <p:spPr>
          <a:xfrm>
            <a:off x="5562283" y="2362200"/>
            <a:ext cx="1981200" cy="0"/>
          </a:xfrm>
          <a:prstGeom prst="line">
            <a:avLst/>
          </a:prstGeom>
          <a:ln w="228600" cap="flat" cmpd="sng">
            <a:solidFill>
              <a:srgbClr val="FFFF00"/>
            </a:solidFill>
            <a:prstDash val="solid"/>
            <a:round/>
            <a:headEnd type="none" w="med" len="med"/>
            <a:tailEnd type="none" w="med" len="med"/>
          </a:ln>
        </p:spPr>
      </p:cxnSp>
      <p:cxnSp>
        <p:nvCxnSpPr>
          <p:cNvPr id="15" name="肘形连接符 14"/>
          <p:cNvCxnSpPr/>
          <p:nvPr>
            <p:custDataLst>
              <p:tags r:id="rId16"/>
            </p:custDataLst>
          </p:nvPr>
        </p:nvCxnSpPr>
        <p:spPr>
          <a:xfrm rot="10800000">
            <a:off x="5181600" y="3048000"/>
            <a:ext cx="902970" cy="673100"/>
          </a:xfrm>
          <a:prstGeom prst="bentConnector3">
            <a:avLst>
              <a:gd name="adj1" fmla="val 69198"/>
            </a:avLst>
          </a:prstGeom>
          <a:ln w="38100" cap="flat" cmpd="sng">
            <a:solidFill>
              <a:srgbClr val="FFC000"/>
            </a:solidFill>
            <a:prstDash val="solid"/>
            <a:round/>
            <a:headEnd type="none" w="med" len="med"/>
            <a:tailEnd type="triangle" w="med" len="med"/>
          </a:ln>
        </p:spPr>
      </p:cxnSp>
      <p:cxnSp>
        <p:nvCxnSpPr>
          <p:cNvPr id="20" name="直接连接符 19"/>
          <p:cNvCxnSpPr/>
          <p:nvPr>
            <p:custDataLst>
              <p:tags r:id="rId17"/>
            </p:custDataLst>
          </p:nvPr>
        </p:nvCxnSpPr>
        <p:spPr>
          <a:xfrm>
            <a:off x="5560695" y="2628900"/>
            <a:ext cx="382905" cy="38100"/>
          </a:xfrm>
          <a:prstGeom prst="line">
            <a:avLst/>
          </a:prstGeom>
          <a:ln w="228600" cap="flat" cmpd="sng">
            <a:solidFill>
              <a:srgbClr val="FFFF00"/>
            </a:solidFill>
            <a:prstDash val="solid"/>
            <a:round/>
            <a:headEnd type="none" w="med" len="med"/>
            <a:tailEnd type="none" w="med" len="med"/>
          </a:ln>
        </p:spPr>
      </p:cxnSp>
      <p:sp>
        <p:nvSpPr>
          <p:cNvPr id="5" name="文本框 4"/>
          <p:cNvSpPr txBox="1"/>
          <p:nvPr>
            <p:custDataLst>
              <p:tags r:id="rId18"/>
            </p:custDataLst>
          </p:nvPr>
        </p:nvSpPr>
        <p:spPr>
          <a:xfrm>
            <a:off x="4763135" y="5867400"/>
            <a:ext cx="3891280" cy="680720"/>
          </a:xfrm>
          <a:prstGeom prst="rect">
            <a:avLst/>
          </a:prstGeom>
          <a:noFill/>
        </p:spPr>
        <p:txBody>
          <a:bodyPr wrap="square" rtlCol="0" anchor="t">
            <a:noAutofit/>
          </a:bodyPr>
          <a:p>
            <a:pPr>
              <a:lnSpc>
                <a:spcPct val="120000"/>
              </a:lnSpc>
            </a:pPr>
            <a:r>
              <a:rPr lang="en-US" altLang="zh-CN" sz="2400" dirty="0">
                <a:solidFill>
                  <a:srgbClr val="FF0000"/>
                </a:solidFill>
                <a:sym typeface="+mn-ea"/>
              </a:rPr>
              <a:t>double</a:t>
            </a:r>
            <a:r>
              <a:rPr lang="zh-CN" altLang="en-US" sz="2400" dirty="0">
                <a:solidFill>
                  <a:srgbClr val="FF0000"/>
                </a:solidFill>
                <a:sym typeface="+mn-ea"/>
              </a:rPr>
              <a:t>乘法器中已没必要！</a:t>
            </a:r>
            <a:endParaRPr lang="zh-CN" altLang="en-US" sz="2400" dirty="0">
              <a:solidFill>
                <a:srgbClr val="FF0000"/>
              </a:solidFill>
              <a:sym typeface="+mn-ea"/>
            </a:endParaRPr>
          </a:p>
        </p:txBody>
      </p:sp>
    </p:spTree>
    <p:custDataLst>
      <p:tags r:id="rId19"/>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60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6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6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文本框 12"/>
          <p:cNvSpPr txBox="1"/>
          <p:nvPr/>
        </p:nvSpPr>
        <p:spPr>
          <a:xfrm>
            <a:off x="-76200" y="6113780"/>
            <a:ext cx="8002905" cy="275590"/>
          </a:xfrm>
          <a:prstGeom prst="rect">
            <a:avLst/>
          </a:prstGeom>
          <a:noFill/>
        </p:spPr>
        <p:txBody>
          <a:bodyPr wrap="square" rtlCol="0" anchor="t">
            <a:spAutoFit/>
          </a:bodyPr>
          <a:p>
            <a:r>
              <a:rPr lang="zh-CN" altLang="en-US" sz="1200"/>
              <a:t>[1]黄晓瑞,崔平远,崔祜涛.GPS/INS组合导航系统自适应滤波算法与仿真研究[J].飞行力学,2001(02):69-72+77.</a:t>
            </a:r>
            <a:endParaRPr lang="zh-CN" altLang="en-US" sz="1200"/>
          </a:p>
        </p:txBody>
      </p:sp>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dirty="0">
                <a:sym typeface="+mn-ea"/>
              </a:rPr>
              <a:t>4. </a:t>
            </a:r>
            <a:r>
              <a:rPr lang="zh-CN" altLang="en-US" sz="2800" dirty="0">
                <a:sym typeface="+mn-ea"/>
              </a:rPr>
              <a:t>组合导航滤波估计</a:t>
            </a:r>
            <a:r>
              <a:rPr lang="en-US" altLang="zh-CN" sz="2400" dirty="0">
                <a:sym typeface="+mn-ea"/>
              </a:rPr>
              <a:t>(</a:t>
            </a:r>
            <a:r>
              <a:rPr lang="zh-CN" altLang="en-US" sz="2400" dirty="0">
                <a:sym typeface="+mn-ea"/>
              </a:rPr>
              <a:t>自适应</a:t>
            </a:r>
            <a:r>
              <a:rPr lang="zh-CN" altLang="en-US" sz="2400" dirty="0">
                <a:sym typeface="+mn-ea"/>
              </a:rPr>
              <a:t>或抗差</a:t>
            </a:r>
            <a:r>
              <a:rPr lang="zh-CN" altLang="en-US" sz="2400" dirty="0">
                <a:sym typeface="+mn-ea"/>
              </a:rPr>
              <a:t>滤波</a:t>
            </a:r>
            <a:r>
              <a:rPr lang="en-US" altLang="zh-CN" sz="2400" dirty="0">
                <a:sym typeface="+mn-ea"/>
              </a:rPr>
              <a:t>)</a:t>
            </a:r>
            <a:endParaRPr lang="en-US" altLang="zh-CN" sz="2400" dirty="0">
              <a:sym typeface="+mn-ea"/>
            </a:endParaRPr>
          </a:p>
        </p:txBody>
      </p:sp>
      <p:graphicFrame>
        <p:nvGraphicFramePr>
          <p:cNvPr id="7" name="对象 6"/>
          <p:cNvGraphicFramePr/>
          <p:nvPr>
            <p:custDataLst>
              <p:tags r:id="rId1"/>
            </p:custDataLst>
          </p:nvPr>
        </p:nvGraphicFramePr>
        <p:xfrm>
          <a:off x="288290" y="1524000"/>
          <a:ext cx="3775075" cy="2960370"/>
        </p:xfrm>
        <a:graphic>
          <a:graphicData uri="http://schemas.openxmlformats.org/presentationml/2006/ole">
            <mc:AlternateContent xmlns:mc="http://schemas.openxmlformats.org/markup-compatibility/2006">
              <mc:Choice xmlns:v="urn:schemas-microsoft-com:vml" Requires="v">
                <p:oleObj spid="_x0000_s8" name="" r:id="rId2" imgW="3663950" imgH="3416300" progId="Paint.Picture">
                  <p:embed/>
                </p:oleObj>
              </mc:Choice>
              <mc:Fallback>
                <p:oleObj name="" r:id="rId2" imgW="3663950" imgH="3416300" progId="Paint.Picture">
                  <p:embed/>
                  <p:pic>
                    <p:nvPicPr>
                      <p:cNvPr id="0" name="图片 7"/>
                      <p:cNvPicPr/>
                      <p:nvPr/>
                    </p:nvPicPr>
                    <p:blipFill>
                      <a:blip r:embed="rId3"/>
                      <a:stretch>
                        <a:fillRect/>
                      </a:stretch>
                    </p:blipFill>
                    <p:spPr>
                      <a:xfrm>
                        <a:off x="288290" y="1524000"/>
                        <a:ext cx="3775075" cy="2960370"/>
                      </a:xfrm>
                      <a:prstGeom prst="rect">
                        <a:avLst/>
                      </a:prstGeom>
                    </p:spPr>
                  </p:pic>
                </p:oleObj>
              </mc:Fallback>
            </mc:AlternateContent>
          </a:graphicData>
        </a:graphic>
      </p:graphicFrame>
      <p:graphicFrame>
        <p:nvGraphicFramePr>
          <p:cNvPr id="10" name="对象 9"/>
          <p:cNvGraphicFramePr/>
          <p:nvPr/>
        </p:nvGraphicFramePr>
        <p:xfrm>
          <a:off x="288290" y="4572000"/>
          <a:ext cx="7066915" cy="2122170"/>
        </p:xfrm>
        <a:graphic>
          <a:graphicData uri="http://schemas.openxmlformats.org/presentationml/2006/ole">
            <mc:AlternateContent xmlns:mc="http://schemas.openxmlformats.org/markup-compatibility/2006">
              <mc:Choice xmlns:v="urn:schemas-microsoft-com:vml" Requires="v">
                <p:oleObj spid="_x0000_s11" name="" r:id="rId4" imgW="7061200" imgH="2120900" progId="Paint.Picture">
                  <p:embed/>
                </p:oleObj>
              </mc:Choice>
              <mc:Fallback>
                <p:oleObj name="" r:id="rId4" imgW="7061200" imgH="2120900" progId="Paint.Picture">
                  <p:embed/>
                  <p:pic>
                    <p:nvPicPr>
                      <p:cNvPr id="0" name="图片 10"/>
                      <p:cNvPicPr/>
                      <p:nvPr/>
                    </p:nvPicPr>
                    <p:blipFill>
                      <a:blip r:embed="rId5"/>
                      <a:stretch>
                        <a:fillRect/>
                      </a:stretch>
                    </p:blipFill>
                    <p:spPr>
                      <a:xfrm>
                        <a:off x="288290" y="4572000"/>
                        <a:ext cx="7066915" cy="2122170"/>
                      </a:xfrm>
                      <a:prstGeom prst="rect">
                        <a:avLst/>
                      </a:prstGeom>
                    </p:spPr>
                  </p:pic>
                </p:oleObj>
              </mc:Fallback>
            </mc:AlternateContent>
          </a:graphicData>
        </a:graphic>
      </p:graphicFrame>
      <p:sp>
        <p:nvSpPr>
          <p:cNvPr id="12" name="文本框 11"/>
          <p:cNvSpPr txBox="1"/>
          <p:nvPr/>
        </p:nvSpPr>
        <p:spPr>
          <a:xfrm>
            <a:off x="228600" y="1143000"/>
            <a:ext cx="2794000" cy="368300"/>
          </a:xfrm>
          <a:prstGeom prst="rect">
            <a:avLst/>
          </a:prstGeom>
          <a:noFill/>
        </p:spPr>
        <p:txBody>
          <a:bodyPr wrap="square" rtlCol="0" anchor="t">
            <a:spAutoFit/>
          </a:bodyPr>
          <a:p>
            <a:r>
              <a:rPr lang="en-US" altLang="zh-CN" sz="1800">
                <a:sym typeface="+mn-ea"/>
              </a:rPr>
              <a:t>Sage-Husa</a:t>
            </a:r>
            <a:r>
              <a:rPr lang="zh-CN" altLang="en-US" sz="1800">
                <a:sym typeface="+mn-ea"/>
              </a:rPr>
              <a:t>自适应滤波</a:t>
            </a:r>
            <a:endParaRPr lang="zh-CN" altLang="en-US" sz="1800">
              <a:sym typeface="+mn-ea"/>
            </a:endParaRPr>
          </a:p>
        </p:txBody>
      </p:sp>
      <p:pic>
        <p:nvPicPr>
          <p:cNvPr id="2" name="图片 1"/>
          <p:cNvPicPr>
            <a:picLocks noChangeAspect="1"/>
          </p:cNvPicPr>
          <p:nvPr/>
        </p:nvPicPr>
        <p:blipFill>
          <a:blip r:embed="rId6"/>
          <a:stretch>
            <a:fillRect/>
          </a:stretch>
        </p:blipFill>
        <p:spPr>
          <a:xfrm>
            <a:off x="4419600" y="1524000"/>
            <a:ext cx="4450715" cy="4114800"/>
          </a:xfrm>
          <a:prstGeom prst="rect">
            <a:avLst/>
          </a:prstGeom>
        </p:spPr>
      </p:pic>
      <p:pic>
        <p:nvPicPr>
          <p:cNvPr id="3" name="图片 2"/>
          <p:cNvPicPr>
            <a:picLocks noChangeAspect="1"/>
          </p:cNvPicPr>
          <p:nvPr/>
        </p:nvPicPr>
        <p:blipFill>
          <a:blip r:embed="rId7"/>
          <a:stretch>
            <a:fillRect/>
          </a:stretch>
        </p:blipFill>
        <p:spPr>
          <a:xfrm>
            <a:off x="4419600" y="5638800"/>
            <a:ext cx="4450715" cy="991235"/>
          </a:xfrm>
          <a:prstGeom prst="rect">
            <a:avLst/>
          </a:prstGeom>
        </p:spPr>
      </p:pic>
      <p:sp>
        <p:nvSpPr>
          <p:cNvPr id="4" name="文本框 3"/>
          <p:cNvSpPr txBox="1"/>
          <p:nvPr/>
        </p:nvSpPr>
        <p:spPr>
          <a:xfrm>
            <a:off x="4419600" y="1177925"/>
            <a:ext cx="3715385" cy="337185"/>
          </a:xfrm>
          <a:prstGeom prst="rect">
            <a:avLst/>
          </a:prstGeom>
          <a:noFill/>
        </p:spPr>
        <p:txBody>
          <a:bodyPr wrap="square" rtlCol="0" anchor="t">
            <a:spAutoFit/>
          </a:bodyPr>
          <a:p>
            <a:r>
              <a:rPr lang="zh-CN" altLang="en-US" sz="1600">
                <a:sym typeface="+mn-ea"/>
              </a:rPr>
              <a:t>杨元喜</a:t>
            </a:r>
            <a:r>
              <a:rPr lang="en-US" altLang="zh-CN" sz="1600">
                <a:sym typeface="+mn-ea"/>
              </a:rPr>
              <a:t>. </a:t>
            </a:r>
            <a:r>
              <a:rPr lang="zh-CN" altLang="en-US" sz="1600"/>
              <a:t>自适应动态导航定位</a:t>
            </a:r>
            <a:r>
              <a:rPr lang="en-US" altLang="zh-CN" sz="1600"/>
              <a:t>[M].2006.</a:t>
            </a:r>
            <a:endParaRPr lang="en-US" altLang="zh-CN" sz="1600"/>
          </a:p>
        </p:txBody>
      </p:sp>
      <p:sp>
        <p:nvSpPr>
          <p:cNvPr id="15" name="文本框 14"/>
          <p:cNvSpPr txBox="1"/>
          <p:nvPr/>
        </p:nvSpPr>
        <p:spPr>
          <a:xfrm>
            <a:off x="8001000" y="6245225"/>
            <a:ext cx="765810" cy="337185"/>
          </a:xfrm>
          <a:prstGeom prst="rect">
            <a:avLst/>
          </a:prstGeom>
          <a:noFill/>
        </p:spPr>
        <p:txBody>
          <a:bodyPr wrap="square" rtlCol="0" anchor="t">
            <a:spAutoFit/>
          </a:bodyPr>
          <a:p>
            <a:r>
              <a:rPr lang="en-US" altLang="zh-CN" sz="1600">
                <a:solidFill>
                  <a:srgbClr val="FF0000"/>
                </a:solidFill>
              </a:rPr>
              <a:t>(</a:t>
            </a:r>
            <a:r>
              <a:rPr lang="zh-CN" altLang="en-US" sz="1600">
                <a:solidFill>
                  <a:srgbClr val="FF0000"/>
                </a:solidFill>
              </a:rPr>
              <a:t>合理</a:t>
            </a:r>
            <a:r>
              <a:rPr lang="en-US" altLang="zh-CN" sz="1600">
                <a:solidFill>
                  <a:srgbClr val="FF0000"/>
                </a:solidFill>
              </a:rPr>
              <a:t>)</a:t>
            </a:r>
            <a:endParaRPr lang="en-US" altLang="zh-CN" sz="1600">
              <a:solidFill>
                <a:srgbClr val="FF0000"/>
              </a:solidFill>
            </a:endParaRPr>
          </a:p>
        </p:txBody>
      </p:sp>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P spid="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dirty="0">
                <a:sym typeface="+mn-ea"/>
              </a:rPr>
              <a:t>4. </a:t>
            </a:r>
            <a:r>
              <a:rPr lang="zh-CN" altLang="en-US" sz="2800" dirty="0">
                <a:sym typeface="+mn-ea"/>
              </a:rPr>
              <a:t>组合导航滤波估计</a:t>
            </a:r>
            <a:r>
              <a:rPr lang="en-US" altLang="zh-CN" sz="2400" dirty="0">
                <a:sym typeface="+mn-ea"/>
              </a:rPr>
              <a:t>(</a:t>
            </a:r>
            <a:r>
              <a:rPr lang="zh-CN" altLang="en-US" sz="2400" dirty="0">
                <a:sym typeface="+mn-ea"/>
              </a:rPr>
              <a:t>渐消因子滤波、强跟踪滤波</a:t>
            </a:r>
            <a:r>
              <a:rPr lang="en-US" altLang="zh-CN" sz="2400" dirty="0">
                <a:sym typeface="+mn-ea"/>
              </a:rPr>
              <a:t>)</a:t>
            </a:r>
            <a:endParaRPr lang="en-US" altLang="zh-CN" sz="2400" dirty="0">
              <a:sym typeface="+mn-ea"/>
            </a:endParaRPr>
          </a:p>
        </p:txBody>
      </p:sp>
      <p:graphicFrame>
        <p:nvGraphicFramePr>
          <p:cNvPr id="9" name="对象 8"/>
          <p:cNvGraphicFramePr>
            <a:graphicFrameLocks noChangeAspect="1"/>
          </p:cNvGraphicFramePr>
          <p:nvPr/>
        </p:nvGraphicFramePr>
        <p:xfrm>
          <a:off x="5257800" y="1000125"/>
          <a:ext cx="2173605" cy="781685"/>
        </p:xfrm>
        <a:graphic>
          <a:graphicData uri="http://schemas.openxmlformats.org/presentationml/2006/ole">
            <mc:AlternateContent xmlns:mc="http://schemas.openxmlformats.org/markup-compatibility/2006">
              <mc:Choice xmlns:v="urn:schemas-microsoft-com:vml" Requires="v">
                <p:oleObj spid="_x0000_s3082" name="" r:id="rId1" imgW="1346200" imgH="482600" progId="Equation.DSMT4">
                  <p:embed/>
                </p:oleObj>
              </mc:Choice>
              <mc:Fallback>
                <p:oleObj name="" r:id="rId1" imgW="1346200" imgH="482600" progId="Equation.DSMT4">
                  <p:embed/>
                  <p:pic>
                    <p:nvPicPr>
                      <p:cNvPr id="0" name="图片 3081"/>
                      <p:cNvPicPr/>
                      <p:nvPr/>
                    </p:nvPicPr>
                    <p:blipFill>
                      <a:blip r:embed="rId2"/>
                      <a:stretch>
                        <a:fillRect/>
                      </a:stretch>
                    </p:blipFill>
                    <p:spPr>
                      <a:xfrm>
                        <a:off x="5257800" y="1000125"/>
                        <a:ext cx="2173605" cy="781685"/>
                      </a:xfrm>
                      <a:prstGeom prst="rect">
                        <a:avLst/>
                      </a:prstGeom>
                      <a:noFill/>
                      <a:ln w="38100">
                        <a:noFill/>
                        <a:miter/>
                      </a:ln>
                    </p:spPr>
                  </p:pic>
                </p:oleObj>
              </mc:Fallback>
            </mc:AlternateContent>
          </a:graphicData>
        </a:graphic>
      </p:graphicFrame>
      <p:graphicFrame>
        <p:nvGraphicFramePr>
          <p:cNvPr id="14" name="对象 13"/>
          <p:cNvGraphicFramePr>
            <a:graphicFrameLocks noChangeAspect="1"/>
          </p:cNvGraphicFramePr>
          <p:nvPr/>
        </p:nvGraphicFramePr>
        <p:xfrm>
          <a:off x="5181600" y="2105025"/>
          <a:ext cx="3676015" cy="434975"/>
        </p:xfrm>
        <a:graphic>
          <a:graphicData uri="http://schemas.openxmlformats.org/presentationml/2006/ole">
            <mc:AlternateContent xmlns:mc="http://schemas.openxmlformats.org/markup-compatibility/2006">
              <mc:Choice xmlns:v="urn:schemas-microsoft-com:vml" Requires="v">
                <p:oleObj spid="_x0000_s3084" name="" r:id="rId3" imgW="2133600" imgH="254000" progId="Equation.DSMT4">
                  <p:embed/>
                </p:oleObj>
              </mc:Choice>
              <mc:Fallback>
                <p:oleObj name="" r:id="rId3" imgW="2133600" imgH="254000" progId="Equation.DSMT4">
                  <p:embed/>
                  <p:pic>
                    <p:nvPicPr>
                      <p:cNvPr id="0" name="图片 3083"/>
                      <p:cNvPicPr/>
                      <p:nvPr/>
                    </p:nvPicPr>
                    <p:blipFill>
                      <a:blip r:embed="rId4"/>
                      <a:stretch>
                        <a:fillRect/>
                      </a:stretch>
                    </p:blipFill>
                    <p:spPr>
                      <a:xfrm>
                        <a:off x="5181600" y="2105025"/>
                        <a:ext cx="3676015" cy="434975"/>
                      </a:xfrm>
                      <a:prstGeom prst="rect">
                        <a:avLst/>
                      </a:prstGeom>
                      <a:noFill/>
                      <a:ln w="38100">
                        <a:noFill/>
                        <a:miter/>
                      </a:ln>
                    </p:spPr>
                  </p:pic>
                </p:oleObj>
              </mc:Fallback>
            </mc:AlternateContent>
          </a:graphicData>
        </a:graphic>
      </p:graphicFrame>
      <p:graphicFrame>
        <p:nvGraphicFramePr>
          <p:cNvPr id="19" name="对象 18"/>
          <p:cNvGraphicFramePr>
            <a:graphicFrameLocks noChangeAspect="1"/>
          </p:cNvGraphicFramePr>
          <p:nvPr/>
        </p:nvGraphicFramePr>
        <p:xfrm>
          <a:off x="5181600" y="1711325"/>
          <a:ext cx="2743200" cy="387985"/>
        </p:xfrm>
        <a:graphic>
          <a:graphicData uri="http://schemas.openxmlformats.org/presentationml/2006/ole">
            <mc:AlternateContent xmlns:mc="http://schemas.openxmlformats.org/markup-compatibility/2006">
              <mc:Choice xmlns:v="urn:schemas-microsoft-com:vml" Requires="v">
                <p:oleObj spid="_x0000_s3085" name="" r:id="rId5" imgW="1714500" imgH="241300" progId="Equation.DSMT4">
                  <p:embed/>
                </p:oleObj>
              </mc:Choice>
              <mc:Fallback>
                <p:oleObj name="" r:id="rId5" imgW="1714500" imgH="241300" progId="Equation.DSMT4">
                  <p:embed/>
                  <p:pic>
                    <p:nvPicPr>
                      <p:cNvPr id="0" name="图片 3084"/>
                      <p:cNvPicPr/>
                      <p:nvPr/>
                    </p:nvPicPr>
                    <p:blipFill>
                      <a:blip r:embed="rId6"/>
                      <a:stretch>
                        <a:fillRect/>
                      </a:stretch>
                    </p:blipFill>
                    <p:spPr>
                      <a:xfrm>
                        <a:off x="5181600" y="1711325"/>
                        <a:ext cx="2743200" cy="387985"/>
                      </a:xfrm>
                      <a:prstGeom prst="rect">
                        <a:avLst/>
                      </a:prstGeom>
                      <a:noFill/>
                      <a:ln w="38100">
                        <a:noFill/>
                        <a:miter/>
                      </a:ln>
                    </p:spPr>
                  </p:pic>
                </p:oleObj>
              </mc:Fallback>
            </mc:AlternateContent>
          </a:graphicData>
        </a:graphic>
      </p:graphicFrame>
      <p:graphicFrame>
        <p:nvGraphicFramePr>
          <p:cNvPr id="5" name="对象 4"/>
          <p:cNvGraphicFramePr>
            <a:graphicFrameLocks noChangeAspect="1"/>
          </p:cNvGraphicFramePr>
          <p:nvPr/>
        </p:nvGraphicFramePr>
        <p:xfrm>
          <a:off x="304800" y="1169035"/>
          <a:ext cx="4733925" cy="2357438"/>
        </p:xfrm>
        <a:graphic>
          <a:graphicData uri="http://schemas.openxmlformats.org/presentationml/2006/ole">
            <mc:AlternateContent xmlns:mc="http://schemas.openxmlformats.org/markup-compatibility/2006">
              <mc:Choice xmlns:v="urn:schemas-microsoft-com:vml" Requires="v">
                <p:oleObj spid="_x0000_s3083" name="" r:id="rId7" imgW="2654300" imgH="1320800" progId="Equation.DSMT4">
                  <p:embed/>
                </p:oleObj>
              </mc:Choice>
              <mc:Fallback>
                <p:oleObj name="" r:id="rId7" imgW="2654300" imgH="1320800" progId="Equation.DSMT4">
                  <p:embed/>
                  <p:pic>
                    <p:nvPicPr>
                      <p:cNvPr id="0" name="图片 3082"/>
                      <p:cNvPicPr/>
                      <p:nvPr/>
                    </p:nvPicPr>
                    <p:blipFill>
                      <a:blip r:embed="rId8"/>
                      <a:stretch>
                        <a:fillRect/>
                      </a:stretch>
                    </p:blipFill>
                    <p:spPr>
                      <a:xfrm>
                        <a:off x="304800" y="1169035"/>
                        <a:ext cx="4733925" cy="2357438"/>
                      </a:xfrm>
                      <a:prstGeom prst="rect">
                        <a:avLst/>
                      </a:prstGeom>
                      <a:noFill/>
                      <a:ln w="38100">
                        <a:noFill/>
                        <a:miter/>
                      </a:ln>
                    </p:spPr>
                  </p:pic>
                </p:oleObj>
              </mc:Fallback>
            </mc:AlternateContent>
          </a:graphicData>
        </a:graphic>
      </p:graphicFrame>
      <p:graphicFrame>
        <p:nvGraphicFramePr>
          <p:cNvPr id="37897" name="对象 11"/>
          <p:cNvGraphicFramePr>
            <a:graphicFrameLocks noChangeAspect="1"/>
          </p:cNvGraphicFramePr>
          <p:nvPr/>
        </p:nvGraphicFramePr>
        <p:xfrm>
          <a:off x="5189220" y="2597150"/>
          <a:ext cx="3212465" cy="403860"/>
        </p:xfrm>
        <a:graphic>
          <a:graphicData uri="http://schemas.openxmlformats.org/presentationml/2006/ole">
            <mc:AlternateContent xmlns:mc="http://schemas.openxmlformats.org/markup-compatibility/2006">
              <mc:Choice xmlns:v="urn:schemas-microsoft-com:vml" Requires="v">
                <p:oleObj spid="_x0000_s3111" name="" r:id="rId9" imgW="2005965" imgH="254000" progId="Equation.DSMT4">
                  <p:embed/>
                </p:oleObj>
              </mc:Choice>
              <mc:Fallback>
                <p:oleObj name="" r:id="rId9" imgW="2005965" imgH="254000" progId="Equation.DSMT4">
                  <p:embed/>
                  <p:pic>
                    <p:nvPicPr>
                      <p:cNvPr id="0" name="图片 3110"/>
                      <p:cNvPicPr/>
                      <p:nvPr/>
                    </p:nvPicPr>
                    <p:blipFill>
                      <a:blip r:embed="rId10"/>
                      <a:stretch>
                        <a:fillRect/>
                      </a:stretch>
                    </p:blipFill>
                    <p:spPr>
                      <a:xfrm>
                        <a:off x="5189220" y="2597150"/>
                        <a:ext cx="3212465" cy="403860"/>
                      </a:xfrm>
                      <a:prstGeom prst="rect">
                        <a:avLst/>
                      </a:prstGeom>
                      <a:noFill/>
                      <a:ln w="38100">
                        <a:noFill/>
                        <a:miter/>
                      </a:ln>
                    </p:spPr>
                  </p:pic>
                </p:oleObj>
              </mc:Fallback>
            </mc:AlternateContent>
          </a:graphicData>
        </a:graphic>
      </p:graphicFrame>
      <p:graphicFrame>
        <p:nvGraphicFramePr>
          <p:cNvPr id="60515" name="对象 19"/>
          <p:cNvGraphicFramePr>
            <a:graphicFrameLocks noChangeAspect="1"/>
          </p:cNvGraphicFramePr>
          <p:nvPr/>
        </p:nvGraphicFramePr>
        <p:xfrm>
          <a:off x="5189220" y="2989580"/>
          <a:ext cx="1257935" cy="653415"/>
        </p:xfrm>
        <a:graphic>
          <a:graphicData uri="http://schemas.openxmlformats.org/presentationml/2006/ole">
            <mc:AlternateContent xmlns:mc="http://schemas.openxmlformats.org/markup-compatibility/2006">
              <mc:Choice xmlns:v="urn:schemas-microsoft-com:vml" Requires="v">
                <p:oleObj spid="_x0000_s3103" name="" r:id="rId11" imgW="837565" imgH="431800" progId="Equation.DSMT4">
                  <p:embed/>
                </p:oleObj>
              </mc:Choice>
              <mc:Fallback>
                <p:oleObj name="" r:id="rId11" imgW="837565" imgH="431800" progId="Equation.DSMT4">
                  <p:embed/>
                  <p:pic>
                    <p:nvPicPr>
                      <p:cNvPr id="0" name="图片 3102"/>
                      <p:cNvPicPr/>
                      <p:nvPr/>
                    </p:nvPicPr>
                    <p:blipFill>
                      <a:blip r:embed="rId12"/>
                      <a:stretch>
                        <a:fillRect/>
                      </a:stretch>
                    </p:blipFill>
                    <p:spPr>
                      <a:xfrm>
                        <a:off x="5189220" y="2989580"/>
                        <a:ext cx="1257935" cy="653415"/>
                      </a:xfrm>
                      <a:prstGeom prst="rect">
                        <a:avLst/>
                      </a:prstGeom>
                      <a:noFill/>
                      <a:ln w="38100">
                        <a:noFill/>
                        <a:miter/>
                      </a:ln>
                    </p:spPr>
                  </p:pic>
                </p:oleObj>
              </mc:Fallback>
            </mc:AlternateContent>
          </a:graphicData>
        </a:graphic>
      </p:graphicFrame>
      <p:graphicFrame>
        <p:nvGraphicFramePr>
          <p:cNvPr id="60526" name="对象 48236"/>
          <p:cNvGraphicFramePr>
            <a:graphicFrameLocks noChangeAspect="1"/>
          </p:cNvGraphicFramePr>
          <p:nvPr/>
        </p:nvGraphicFramePr>
        <p:xfrm>
          <a:off x="6705600" y="3124200"/>
          <a:ext cx="2350135" cy="341630"/>
        </p:xfrm>
        <a:graphic>
          <a:graphicData uri="http://schemas.openxmlformats.org/presentationml/2006/ole">
            <mc:AlternateContent xmlns:mc="http://schemas.openxmlformats.org/markup-compatibility/2006">
              <mc:Choice xmlns:v="urn:schemas-microsoft-com:vml" Requires="v">
                <p:oleObj spid="_x0000_s3106" name="" r:id="rId13" imgW="1600200" imgH="228600" progId="Equation.DSMT4">
                  <p:embed/>
                </p:oleObj>
              </mc:Choice>
              <mc:Fallback>
                <p:oleObj name="" r:id="rId13" imgW="1600200" imgH="228600" progId="Equation.DSMT4">
                  <p:embed/>
                  <p:pic>
                    <p:nvPicPr>
                      <p:cNvPr id="0" name="图片 3105"/>
                      <p:cNvPicPr/>
                      <p:nvPr/>
                    </p:nvPicPr>
                    <p:blipFill>
                      <a:blip r:embed="rId14"/>
                      <a:stretch>
                        <a:fillRect/>
                      </a:stretch>
                    </p:blipFill>
                    <p:spPr>
                      <a:xfrm>
                        <a:off x="6705600" y="3124200"/>
                        <a:ext cx="2350135" cy="341630"/>
                      </a:xfrm>
                      <a:prstGeom prst="rect">
                        <a:avLst/>
                      </a:prstGeom>
                      <a:noFill/>
                      <a:ln w="38100">
                        <a:noFill/>
                        <a:miter/>
                      </a:ln>
                    </p:spPr>
                  </p:pic>
                </p:oleObj>
              </mc:Fallback>
            </mc:AlternateContent>
          </a:graphicData>
        </a:graphic>
      </p:graphicFrame>
      <p:sp>
        <p:nvSpPr>
          <p:cNvPr id="6" name="文本框 5"/>
          <p:cNvSpPr txBox="1"/>
          <p:nvPr/>
        </p:nvSpPr>
        <p:spPr>
          <a:xfrm>
            <a:off x="228600" y="3733800"/>
            <a:ext cx="8559800" cy="2861310"/>
          </a:xfrm>
          <a:prstGeom prst="rect">
            <a:avLst/>
          </a:prstGeom>
          <a:noFill/>
        </p:spPr>
        <p:txBody>
          <a:bodyPr wrap="square" rtlCol="0" anchor="t">
            <a:spAutoFit/>
          </a:bodyPr>
          <a:p>
            <a:pPr indent="266700"/>
            <a:r>
              <a:rPr lang="zh-CN" altLang="zh-CN" sz="1800">
                <a:latin typeface="Times New Roman" panose="02020603050405020304" pitchFamily="18" charset="0"/>
                <a:sym typeface="+mn-ea"/>
              </a:rPr>
              <a:t>强跟踪滤波器具有以下优良特性</a:t>
            </a:r>
            <a:r>
              <a:rPr lang="zh-CN" altLang="zh-CN" sz="1400">
                <a:latin typeface="Times New Roman" panose="02020603050405020304" pitchFamily="18" charset="0"/>
                <a:sym typeface="+mn-ea"/>
              </a:rPr>
              <a:t>（鼻祖文献</a:t>
            </a:r>
            <a:r>
              <a:rPr lang="en-US" altLang="zh-CN" sz="1400">
                <a:latin typeface="Times New Roman" panose="02020603050405020304" pitchFamily="18" charset="0"/>
                <a:sym typeface="+mn-ea"/>
              </a:rPr>
              <a:t>:</a:t>
            </a:r>
            <a:r>
              <a:rPr lang="zh-CN" altLang="zh-CN" sz="1400">
                <a:latin typeface="Times New Roman" panose="02020603050405020304" pitchFamily="18" charset="0"/>
                <a:sym typeface="+mn-ea"/>
              </a:rPr>
              <a:t>一种带多重次优渐消因子的扩展卡尔曼滤波器</a:t>
            </a:r>
            <a:r>
              <a:rPr lang="en-US" altLang="zh-CN" sz="1400">
                <a:latin typeface="Times New Roman" panose="02020603050405020304" pitchFamily="18" charset="0"/>
                <a:sym typeface="+mn-ea"/>
              </a:rPr>
              <a:t>,</a:t>
            </a:r>
            <a:r>
              <a:rPr lang="zh-CN" altLang="en-US" sz="1400">
                <a:latin typeface="Times New Roman" panose="02020603050405020304" pitchFamily="18" charset="0"/>
                <a:sym typeface="+mn-ea"/>
              </a:rPr>
              <a:t>自动化学报</a:t>
            </a:r>
            <a:r>
              <a:rPr lang="en-US" altLang="zh-CN" sz="1400">
                <a:latin typeface="Times New Roman" panose="02020603050405020304" pitchFamily="18" charset="0"/>
                <a:sym typeface="+mn-ea"/>
              </a:rPr>
              <a:t>,1991</a:t>
            </a:r>
            <a:r>
              <a:rPr lang="zh-CN" altLang="zh-CN" sz="1400">
                <a:latin typeface="Times New Roman" panose="02020603050405020304" pitchFamily="18" charset="0"/>
                <a:sym typeface="+mn-ea"/>
              </a:rPr>
              <a:t>）</a:t>
            </a:r>
            <a:r>
              <a:rPr lang="zh-CN" altLang="zh-CN" sz="1800">
                <a:latin typeface="Times New Roman" panose="02020603050405020304" pitchFamily="18" charset="0"/>
                <a:sym typeface="+mn-ea"/>
              </a:rPr>
              <a:t>：</a:t>
            </a:r>
            <a:endParaRPr lang="zh-CN" altLang="zh-CN" sz="1800">
              <a:latin typeface="Times New Roman" panose="02020603050405020304" pitchFamily="18" charset="0"/>
              <a:ea typeface="宋体" panose="02010600030101010101" pitchFamily="2" charset="-122"/>
            </a:endParaRPr>
          </a:p>
          <a:p>
            <a:pPr indent="266700"/>
            <a:r>
              <a:rPr lang="zh-CN" altLang="zh-CN" sz="1800">
                <a:latin typeface="Times New Roman" panose="02020603050405020304" pitchFamily="18" charset="0"/>
                <a:sym typeface="+mn-ea"/>
              </a:rPr>
              <a:t>①较强的关于模型参数失配的鲁棒性；</a:t>
            </a:r>
            <a:endParaRPr lang="zh-CN" altLang="zh-CN" sz="1800">
              <a:latin typeface="Times New Roman" panose="02020603050405020304" pitchFamily="18" charset="0"/>
              <a:ea typeface="宋体" panose="02010600030101010101" pitchFamily="2" charset="-122"/>
            </a:endParaRPr>
          </a:p>
          <a:p>
            <a:pPr indent="266700"/>
            <a:r>
              <a:rPr lang="zh-CN" altLang="zh-CN" sz="1800">
                <a:latin typeface="Times New Roman" panose="02020603050405020304" pitchFamily="18" charset="0"/>
                <a:sym typeface="+mn-ea"/>
              </a:rPr>
              <a:t>②较低的关于噪声及初值统计特性的敏感性；</a:t>
            </a:r>
            <a:endParaRPr lang="zh-CN" altLang="zh-CN" sz="1800">
              <a:latin typeface="Times New Roman" panose="02020603050405020304" pitchFamily="18" charset="0"/>
              <a:ea typeface="宋体" panose="02010600030101010101" pitchFamily="2" charset="-122"/>
            </a:endParaRPr>
          </a:p>
          <a:p>
            <a:pPr indent="266700"/>
            <a:r>
              <a:rPr lang="zh-CN" altLang="zh-CN" sz="1800">
                <a:latin typeface="Times New Roman" panose="02020603050405020304" pitchFamily="18" charset="0"/>
                <a:sym typeface="+mn-ea"/>
              </a:rPr>
              <a:t>③极强的关于突变状态的跟踪能力，并在滤波器达到稳态时仍保持这种能力；</a:t>
            </a:r>
            <a:endParaRPr lang="zh-CN" altLang="zh-CN" sz="1800">
              <a:latin typeface="Times New Roman" panose="02020603050405020304" pitchFamily="18" charset="0"/>
              <a:ea typeface="宋体" panose="02010600030101010101" pitchFamily="2" charset="-122"/>
            </a:endParaRPr>
          </a:p>
          <a:p>
            <a:pPr indent="266700"/>
            <a:r>
              <a:rPr lang="zh-CN" altLang="zh-CN" sz="1800">
                <a:latin typeface="Times New Roman" panose="02020603050405020304" pitchFamily="18" charset="0"/>
                <a:sym typeface="+mn-ea"/>
              </a:rPr>
              <a:t>④适中的计算复杂性。</a:t>
            </a:r>
            <a:endParaRPr lang="zh-CN" altLang="zh-CN" sz="1800">
              <a:latin typeface="Times New Roman" panose="02020603050405020304" pitchFamily="18" charset="0"/>
              <a:ea typeface="宋体" panose="02010600030101010101" pitchFamily="2" charset="-122"/>
            </a:endParaRPr>
          </a:p>
          <a:p>
            <a:pPr indent="266700"/>
            <a:r>
              <a:rPr lang="zh-CN" altLang="zh-CN" sz="1800">
                <a:latin typeface="Times New Roman" panose="02020603050405020304" pitchFamily="18" charset="0"/>
                <a:sym typeface="+mn-ea"/>
              </a:rPr>
              <a:t>理论上，强跟踪滤波可以在线自适应调整</a:t>
            </a:r>
            <a:r>
              <a:rPr lang="en-US" altLang="zh-CN" sz="1800">
                <a:latin typeface="Times New Roman" panose="02020603050405020304" pitchFamily="18" charset="0"/>
                <a:sym typeface="+mn-ea"/>
              </a:rPr>
              <a:t>Kalman</a:t>
            </a:r>
            <a:r>
              <a:rPr lang="zh-CN" altLang="zh-CN" sz="1800">
                <a:latin typeface="Times New Roman" panose="02020603050405020304" pitchFamily="18" charset="0"/>
                <a:sym typeface="+mn-ea"/>
              </a:rPr>
              <a:t>滤波增益使得输出残差序列正交（所谓正交性原理）。</a:t>
            </a:r>
            <a:endParaRPr lang="zh-CN" altLang="zh-CN" sz="1800">
              <a:latin typeface="Times New Roman" panose="02020603050405020304" pitchFamily="18" charset="0"/>
              <a:ea typeface="宋体" panose="02010600030101010101" pitchFamily="2" charset="-122"/>
            </a:endParaRPr>
          </a:p>
          <a:p>
            <a:pPr indent="266700"/>
            <a:r>
              <a:rPr lang="zh-CN" altLang="zh-CN" sz="1800">
                <a:latin typeface="Times New Roman" panose="02020603050405020304" pitchFamily="18" charset="0"/>
                <a:sym typeface="+mn-ea"/>
              </a:rPr>
              <a:t>然而实际应用中，“理想是很理想的，但现实是很现实的”，特别是对于高维复杂系统而言，强跟踪滤波器的想法几乎</a:t>
            </a:r>
            <a:r>
              <a:rPr lang="zh-CN" altLang="zh-CN" sz="1800">
                <a:solidFill>
                  <a:srgbClr val="FF0000"/>
                </a:solidFill>
                <a:latin typeface="Times New Roman" panose="02020603050405020304" pitchFamily="18" charset="0"/>
                <a:sym typeface="+mn-ea"/>
              </a:rPr>
              <a:t>不具有可操作性</a:t>
            </a:r>
            <a:r>
              <a:rPr lang="zh-CN" altLang="zh-CN" sz="1800">
                <a:latin typeface="Times New Roman" panose="02020603050405020304" pitchFamily="18" charset="0"/>
                <a:sym typeface="+mn-ea"/>
              </a:rPr>
              <a:t>。</a:t>
            </a:r>
            <a:endParaRPr lang="zh-CN" altLang="zh-CN" sz="1800">
              <a:latin typeface="Times New Roman" panose="02020603050405020304" pitchFamily="18" charset="0"/>
              <a:sym typeface="+mn-ea"/>
            </a:endParaRPr>
          </a:p>
        </p:txBody>
      </p:sp>
      <p:pic>
        <p:nvPicPr>
          <p:cNvPr id="101" name="图片 100"/>
          <p:cNvPicPr/>
          <p:nvPr/>
        </p:nvPicPr>
        <p:blipFill>
          <a:blip r:embed="rId15"/>
          <a:stretch>
            <a:fillRect/>
          </a:stretch>
        </p:blipFill>
        <p:spPr>
          <a:xfrm>
            <a:off x="1143000" y="1980883"/>
            <a:ext cx="6858000" cy="3590925"/>
          </a:xfrm>
          <a:prstGeom prst="rect">
            <a:avLst/>
          </a:prstGeom>
          <a:noFill/>
          <a:ln w="9525">
            <a:noFill/>
          </a:ln>
        </p:spPr>
      </p:pic>
      <p:sp>
        <p:nvSpPr>
          <p:cNvPr id="2" name="文本框 1"/>
          <p:cNvSpPr txBox="1"/>
          <p:nvPr>
            <p:custDataLst>
              <p:tags r:id="rId16"/>
            </p:custDataLst>
          </p:nvPr>
        </p:nvSpPr>
        <p:spPr>
          <a:xfrm>
            <a:off x="987425" y="3015615"/>
            <a:ext cx="7249160" cy="1423670"/>
          </a:xfrm>
          <a:prstGeom prst="rect">
            <a:avLst/>
          </a:prstGeom>
          <a:noFill/>
        </p:spPr>
        <p:txBody>
          <a:bodyPr wrap="square" rtlCol="0" anchor="t">
            <a:noAutofit/>
          </a:bodyPr>
          <a:p>
            <a:pPr algn="ctr">
              <a:lnSpc>
                <a:spcPct val="120000"/>
              </a:lnSpc>
            </a:pPr>
            <a:r>
              <a:rPr lang="zh-CN" altLang="en-US" sz="3200" dirty="0">
                <a:solidFill>
                  <a:srgbClr val="FF0000"/>
                </a:solidFill>
                <a:sym typeface="+mn-ea"/>
              </a:rPr>
              <a:t>仿真有时行、有时不行，</a:t>
            </a:r>
            <a:endParaRPr lang="zh-CN" altLang="en-US" sz="3200" dirty="0">
              <a:solidFill>
                <a:srgbClr val="FF0000"/>
              </a:solidFill>
              <a:sym typeface="+mn-ea"/>
            </a:endParaRPr>
          </a:p>
          <a:p>
            <a:pPr algn="ctr">
              <a:lnSpc>
                <a:spcPct val="120000"/>
              </a:lnSpc>
            </a:pPr>
            <a:r>
              <a:rPr lang="zh-CN" altLang="en-US" sz="3200" dirty="0">
                <a:solidFill>
                  <a:srgbClr val="FF0000"/>
                </a:solidFill>
                <a:sym typeface="+mn-ea"/>
              </a:rPr>
              <a:t>发论文的秘诀就在于选择漂亮的结果</a:t>
            </a:r>
            <a:r>
              <a:rPr lang="en-US" altLang="zh-CN" sz="3200" dirty="0">
                <a:solidFill>
                  <a:srgbClr val="FF0000"/>
                </a:solidFill>
                <a:sym typeface="+mn-ea"/>
              </a:rPr>
              <a:t>!</a:t>
            </a:r>
            <a:endParaRPr lang="en-US" altLang="zh-CN" sz="3200" dirty="0">
              <a:solidFill>
                <a:srgbClr val="FF0000"/>
              </a:solidFill>
              <a:sym typeface="+mn-ea"/>
            </a:endParaRPr>
          </a:p>
        </p:txBody>
      </p:sp>
    </p:spTree>
    <p:custDataLst>
      <p:tags r:id="rId1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dirty="0">
                <a:sym typeface="+mn-ea"/>
              </a:rPr>
              <a:t>4. </a:t>
            </a:r>
            <a:r>
              <a:rPr lang="zh-CN" altLang="en-US" sz="2800" dirty="0">
                <a:sym typeface="+mn-ea"/>
              </a:rPr>
              <a:t>组合导航滤波估计</a:t>
            </a:r>
            <a:r>
              <a:rPr lang="en-US" altLang="zh-CN" sz="2400" dirty="0">
                <a:sym typeface="+mn-ea"/>
              </a:rPr>
              <a:t>(</a:t>
            </a:r>
            <a:r>
              <a:rPr lang="zh-CN" altLang="en-US" sz="2400" dirty="0">
                <a:sym typeface="+mn-ea"/>
              </a:rPr>
              <a:t>联邦滤波</a:t>
            </a:r>
            <a:r>
              <a:rPr lang="en-US" altLang="zh-CN" sz="2400" dirty="0">
                <a:sym typeface="+mn-ea"/>
              </a:rPr>
              <a:t>)</a:t>
            </a:r>
            <a:endParaRPr lang="en-US" altLang="zh-CN" sz="2400" dirty="0">
              <a:sym typeface="+mn-ea"/>
            </a:endParaRPr>
          </a:p>
        </p:txBody>
      </p:sp>
      <p:graphicFrame>
        <p:nvGraphicFramePr>
          <p:cNvPr id="3" name="对象 2"/>
          <p:cNvGraphicFramePr>
            <a:graphicFrameLocks noChangeAspect="1"/>
          </p:cNvGraphicFramePr>
          <p:nvPr/>
        </p:nvGraphicFramePr>
        <p:xfrm>
          <a:off x="609600" y="2430780"/>
          <a:ext cx="4702175" cy="2138045"/>
        </p:xfrm>
        <a:graphic>
          <a:graphicData uri="http://schemas.openxmlformats.org/presentationml/2006/ole">
            <mc:AlternateContent xmlns:mc="http://schemas.openxmlformats.org/markup-compatibility/2006">
              <mc:Choice xmlns:v="urn:schemas-microsoft-com:vml" Requires="v">
                <p:oleObj spid="_x0000_s3138" name="" r:id="rId1" imgW="10142220" imgH="4621530" progId="SmartDraw.2">
                  <p:embed/>
                </p:oleObj>
              </mc:Choice>
              <mc:Fallback>
                <p:oleObj name="" r:id="rId1" imgW="10142220" imgH="4621530" progId="SmartDraw.2">
                  <p:embed/>
                  <p:pic>
                    <p:nvPicPr>
                      <p:cNvPr id="0" name="图片 3137"/>
                      <p:cNvPicPr/>
                      <p:nvPr/>
                    </p:nvPicPr>
                    <p:blipFill>
                      <a:blip r:embed="rId2"/>
                      <a:stretch>
                        <a:fillRect/>
                      </a:stretch>
                    </p:blipFill>
                    <p:spPr>
                      <a:xfrm>
                        <a:off x="609600" y="2430780"/>
                        <a:ext cx="4702175" cy="2138045"/>
                      </a:xfrm>
                      <a:prstGeom prst="rect">
                        <a:avLst/>
                      </a:prstGeom>
                      <a:noFill/>
                      <a:ln w="38100">
                        <a:noFill/>
                        <a:miter/>
                      </a:ln>
                    </p:spPr>
                  </p:pic>
                </p:oleObj>
              </mc:Fallback>
            </mc:AlternateContent>
          </a:graphicData>
        </a:graphic>
      </p:graphicFrame>
      <p:graphicFrame>
        <p:nvGraphicFramePr>
          <p:cNvPr id="42179" name="对象 17582"/>
          <p:cNvGraphicFramePr>
            <a:graphicFrameLocks noChangeAspect="1"/>
          </p:cNvGraphicFramePr>
          <p:nvPr/>
        </p:nvGraphicFramePr>
        <p:xfrm>
          <a:off x="1371283" y="5105400"/>
          <a:ext cx="2033587" cy="407988"/>
        </p:xfrm>
        <a:graphic>
          <a:graphicData uri="http://schemas.openxmlformats.org/presentationml/2006/ole">
            <mc:AlternateContent xmlns:mc="http://schemas.openxmlformats.org/markup-compatibility/2006">
              <mc:Choice xmlns:v="urn:schemas-microsoft-com:vml" Requires="v">
                <p:oleObj spid="_x0000_s3133" name="" r:id="rId3" imgW="1117600" imgH="228600" progId="Equation.DSMT4">
                  <p:embed/>
                </p:oleObj>
              </mc:Choice>
              <mc:Fallback>
                <p:oleObj name="" r:id="rId3" imgW="1117600" imgH="228600" progId="Equation.DSMT4">
                  <p:embed/>
                  <p:pic>
                    <p:nvPicPr>
                      <p:cNvPr id="0" name="图片 3132"/>
                      <p:cNvPicPr/>
                      <p:nvPr/>
                    </p:nvPicPr>
                    <p:blipFill>
                      <a:blip r:embed="rId4"/>
                      <a:stretch>
                        <a:fillRect/>
                      </a:stretch>
                    </p:blipFill>
                    <p:spPr>
                      <a:xfrm>
                        <a:off x="1371283" y="5105400"/>
                        <a:ext cx="2033587" cy="407988"/>
                      </a:xfrm>
                      <a:prstGeom prst="rect">
                        <a:avLst/>
                      </a:prstGeom>
                      <a:noFill/>
                      <a:ln w="38100">
                        <a:noFill/>
                        <a:miter/>
                      </a:ln>
                    </p:spPr>
                  </p:pic>
                </p:oleObj>
              </mc:Fallback>
            </mc:AlternateContent>
          </a:graphicData>
        </a:graphic>
      </p:graphicFrame>
      <p:graphicFrame>
        <p:nvGraphicFramePr>
          <p:cNvPr id="42181" name="对象 17584"/>
          <p:cNvGraphicFramePr>
            <a:graphicFrameLocks noChangeAspect="1"/>
          </p:cNvGraphicFramePr>
          <p:nvPr/>
        </p:nvGraphicFramePr>
        <p:xfrm>
          <a:off x="1353820" y="5521325"/>
          <a:ext cx="2295525" cy="422275"/>
        </p:xfrm>
        <a:graphic>
          <a:graphicData uri="http://schemas.openxmlformats.org/presentationml/2006/ole">
            <mc:AlternateContent xmlns:mc="http://schemas.openxmlformats.org/markup-compatibility/2006">
              <mc:Choice xmlns:v="urn:schemas-microsoft-com:vml" Requires="v">
                <p:oleObj spid="_x0000_s3134" name="" r:id="rId5" imgW="1219200" imgH="228600" progId="Equation.DSMT4">
                  <p:embed/>
                </p:oleObj>
              </mc:Choice>
              <mc:Fallback>
                <p:oleObj name="" r:id="rId5" imgW="1219200" imgH="228600" progId="Equation.DSMT4">
                  <p:embed/>
                  <p:pic>
                    <p:nvPicPr>
                      <p:cNvPr id="0" name="图片 3133"/>
                      <p:cNvPicPr/>
                      <p:nvPr/>
                    </p:nvPicPr>
                    <p:blipFill>
                      <a:blip r:embed="rId6"/>
                      <a:stretch>
                        <a:fillRect/>
                      </a:stretch>
                    </p:blipFill>
                    <p:spPr>
                      <a:xfrm>
                        <a:off x="1353820" y="5521325"/>
                        <a:ext cx="2295525" cy="422275"/>
                      </a:xfrm>
                      <a:prstGeom prst="rect">
                        <a:avLst/>
                      </a:prstGeom>
                      <a:noFill/>
                      <a:ln w="38100">
                        <a:noFill/>
                        <a:miter/>
                      </a:ln>
                    </p:spPr>
                  </p:pic>
                </p:oleObj>
              </mc:Fallback>
            </mc:AlternateContent>
          </a:graphicData>
        </a:graphic>
      </p:graphicFrame>
      <p:graphicFrame>
        <p:nvGraphicFramePr>
          <p:cNvPr id="42183" name="对象 17586"/>
          <p:cNvGraphicFramePr>
            <a:graphicFrameLocks noChangeAspect="1"/>
          </p:cNvGraphicFramePr>
          <p:nvPr/>
        </p:nvGraphicFramePr>
        <p:xfrm>
          <a:off x="1363345" y="5908675"/>
          <a:ext cx="1658938" cy="415925"/>
        </p:xfrm>
        <a:graphic>
          <a:graphicData uri="http://schemas.openxmlformats.org/presentationml/2006/ole">
            <mc:AlternateContent xmlns:mc="http://schemas.openxmlformats.org/markup-compatibility/2006">
              <mc:Choice xmlns:v="urn:schemas-microsoft-com:vml" Requires="v">
                <p:oleObj spid="_x0000_s3136" name="" r:id="rId7" imgW="901065" imgH="228600" progId="Equation.DSMT4">
                  <p:embed/>
                </p:oleObj>
              </mc:Choice>
              <mc:Fallback>
                <p:oleObj name="" r:id="rId7" imgW="901065" imgH="228600" progId="Equation.DSMT4">
                  <p:embed/>
                  <p:pic>
                    <p:nvPicPr>
                      <p:cNvPr id="0" name="图片 3135"/>
                      <p:cNvPicPr/>
                      <p:nvPr/>
                    </p:nvPicPr>
                    <p:blipFill>
                      <a:blip r:embed="rId8"/>
                      <a:stretch>
                        <a:fillRect/>
                      </a:stretch>
                    </p:blipFill>
                    <p:spPr>
                      <a:xfrm>
                        <a:off x="1363345" y="5908675"/>
                        <a:ext cx="1658938" cy="415925"/>
                      </a:xfrm>
                      <a:prstGeom prst="rect">
                        <a:avLst/>
                      </a:prstGeom>
                      <a:noFill/>
                      <a:ln w="38100">
                        <a:noFill/>
                        <a:miter/>
                      </a:ln>
                    </p:spPr>
                  </p:pic>
                </p:oleObj>
              </mc:Fallback>
            </mc:AlternateContent>
          </a:graphicData>
        </a:graphic>
      </p:graphicFrame>
      <p:sp>
        <p:nvSpPr>
          <p:cNvPr id="9" name="矩形 1"/>
          <p:cNvSpPr/>
          <p:nvPr/>
        </p:nvSpPr>
        <p:spPr>
          <a:xfrm>
            <a:off x="609600" y="4647883"/>
            <a:ext cx="2468880" cy="398780"/>
          </a:xfrm>
          <a:prstGeom prst="rect">
            <a:avLst/>
          </a:prstGeom>
          <a:noFill/>
          <a:ln w="9525">
            <a:noFill/>
          </a:ln>
        </p:spPr>
        <p:txBody>
          <a:bodyPr wrap="none" anchor="t" anchorCtr="0">
            <a:spAutoFit/>
          </a:bodyPr>
          <a:p>
            <a:pPr eaLnBrk="0" hangingPunct="0"/>
            <a:r>
              <a:rPr lang="zh-CN" altLang="en-US" sz="2000" dirty="0">
                <a:latin typeface="Arial" panose="020B0604020202020204" pitchFamily="34" charset="0"/>
                <a:ea typeface="宋体" panose="02010600030101010101" pitchFamily="2" charset="-122"/>
              </a:rPr>
              <a:t>信息分配方式的选择</a:t>
            </a:r>
            <a:endParaRPr lang="zh-CN" altLang="en-US" sz="2000" dirty="0">
              <a:latin typeface="Arial" panose="020B0604020202020204" pitchFamily="34" charset="0"/>
              <a:ea typeface="宋体" panose="02010600030101010101" pitchFamily="2" charset="-122"/>
            </a:endParaRPr>
          </a:p>
        </p:txBody>
      </p:sp>
      <p:sp>
        <p:nvSpPr>
          <p:cNvPr id="10" name="矩形 1"/>
          <p:cNvSpPr/>
          <p:nvPr/>
        </p:nvSpPr>
        <p:spPr>
          <a:xfrm>
            <a:off x="853758" y="4983163"/>
            <a:ext cx="538480" cy="1337945"/>
          </a:xfrm>
          <a:prstGeom prst="rect">
            <a:avLst/>
          </a:prstGeom>
          <a:noFill/>
          <a:ln w="9525">
            <a:noFill/>
          </a:ln>
        </p:spPr>
        <p:txBody>
          <a:bodyPr wrap="none" anchor="t" anchorCtr="0">
            <a:spAutoFit/>
          </a:bodyPr>
          <a:p>
            <a:pPr eaLnBrk="0" hangingPunct="0">
              <a:lnSpc>
                <a:spcPct val="150000"/>
              </a:lnSpc>
            </a:pPr>
            <a:r>
              <a:rPr lang="en-US" altLang="zh-CN" sz="1800" dirty="0">
                <a:latin typeface="Arial" panose="020B0604020202020204" pitchFamily="34" charset="0"/>
                <a:ea typeface="宋体" panose="02010600030101010101" pitchFamily="2" charset="-122"/>
              </a:rPr>
              <a:t>1</a:t>
            </a:r>
            <a:r>
              <a:rPr lang="zh-CN" altLang="en-US" sz="1800" dirty="0">
                <a:latin typeface="Arial" panose="020B0604020202020204" pitchFamily="34" charset="0"/>
                <a:ea typeface="宋体" panose="02010600030101010101" pitchFamily="2" charset="-122"/>
              </a:rPr>
              <a:t>）</a:t>
            </a:r>
            <a:endParaRPr lang="en-US" altLang="zh-CN" sz="1800" dirty="0">
              <a:latin typeface="Arial" panose="020B0604020202020204" pitchFamily="34" charset="0"/>
              <a:ea typeface="宋体" panose="02010600030101010101" pitchFamily="2" charset="-122"/>
            </a:endParaRPr>
          </a:p>
          <a:p>
            <a:pPr eaLnBrk="0" hangingPunct="0">
              <a:lnSpc>
                <a:spcPct val="150000"/>
              </a:lnSpc>
            </a:pPr>
            <a:r>
              <a:rPr lang="en-US" altLang="zh-CN" sz="1800" dirty="0">
                <a:latin typeface="Arial" panose="020B0604020202020204" pitchFamily="34" charset="0"/>
                <a:ea typeface="宋体" panose="02010600030101010101" pitchFamily="2" charset="-122"/>
              </a:rPr>
              <a:t>2</a:t>
            </a:r>
            <a:r>
              <a:rPr lang="zh-CN" altLang="en-US" sz="1800" dirty="0">
                <a:latin typeface="Arial" panose="020B0604020202020204" pitchFamily="34" charset="0"/>
                <a:ea typeface="宋体" panose="02010600030101010101" pitchFamily="2" charset="-122"/>
              </a:rPr>
              <a:t>）</a:t>
            </a:r>
            <a:endParaRPr lang="en-US" altLang="zh-CN" sz="1800" dirty="0">
              <a:latin typeface="Arial" panose="020B0604020202020204" pitchFamily="34" charset="0"/>
              <a:ea typeface="宋体" panose="02010600030101010101" pitchFamily="2" charset="-122"/>
            </a:endParaRPr>
          </a:p>
          <a:p>
            <a:pPr eaLnBrk="0" hangingPunct="0">
              <a:lnSpc>
                <a:spcPct val="150000"/>
              </a:lnSpc>
            </a:pPr>
            <a:r>
              <a:rPr lang="en-US" altLang="zh-CN" sz="1800" dirty="0">
                <a:latin typeface="Arial" panose="020B0604020202020204" pitchFamily="34" charset="0"/>
                <a:ea typeface="宋体" panose="02010600030101010101" pitchFamily="2" charset="-122"/>
              </a:rPr>
              <a:t>3</a:t>
            </a:r>
            <a:r>
              <a:rPr lang="zh-CN" altLang="en-US" sz="1800" dirty="0">
                <a:latin typeface="Arial" panose="020B0604020202020204" pitchFamily="34" charset="0"/>
                <a:ea typeface="宋体" panose="02010600030101010101" pitchFamily="2" charset="-122"/>
              </a:rPr>
              <a:t>）</a:t>
            </a:r>
            <a:endParaRPr lang="zh-CN" altLang="en-US" sz="1800" dirty="0">
              <a:latin typeface="Arial" panose="020B0604020202020204" pitchFamily="34" charset="0"/>
              <a:ea typeface="宋体" panose="02010600030101010101" pitchFamily="2" charset="-122"/>
            </a:endParaRPr>
          </a:p>
        </p:txBody>
      </p:sp>
      <p:graphicFrame>
        <p:nvGraphicFramePr>
          <p:cNvPr id="6" name="对象 17582"/>
          <p:cNvGraphicFramePr>
            <a:graphicFrameLocks noChangeAspect="1"/>
          </p:cNvGraphicFramePr>
          <p:nvPr/>
        </p:nvGraphicFramePr>
        <p:xfrm>
          <a:off x="1295083" y="6329363"/>
          <a:ext cx="301625" cy="407987"/>
        </p:xfrm>
        <a:graphic>
          <a:graphicData uri="http://schemas.openxmlformats.org/presentationml/2006/ole">
            <mc:AlternateContent xmlns:mc="http://schemas.openxmlformats.org/markup-compatibility/2006">
              <mc:Choice xmlns:v="urn:schemas-microsoft-com:vml" Requires="v">
                <p:oleObj spid="_x0000_s3143" name="" r:id="rId9" imgW="165100" imgH="228600" progId="Equation.DSMT4">
                  <p:embed/>
                </p:oleObj>
              </mc:Choice>
              <mc:Fallback>
                <p:oleObj name="" r:id="rId9" imgW="165100" imgH="228600" progId="Equation.DSMT4">
                  <p:embed/>
                  <p:pic>
                    <p:nvPicPr>
                      <p:cNvPr id="0" name="图片 3142"/>
                      <p:cNvPicPr/>
                      <p:nvPr/>
                    </p:nvPicPr>
                    <p:blipFill>
                      <a:blip r:embed="rId10"/>
                      <a:stretch>
                        <a:fillRect/>
                      </a:stretch>
                    </p:blipFill>
                    <p:spPr>
                      <a:xfrm>
                        <a:off x="1295083" y="6329363"/>
                        <a:ext cx="301625" cy="407987"/>
                      </a:xfrm>
                      <a:prstGeom prst="rect">
                        <a:avLst/>
                      </a:prstGeom>
                      <a:noFill/>
                      <a:ln w="38100">
                        <a:noFill/>
                        <a:miter/>
                      </a:ln>
                    </p:spPr>
                  </p:pic>
                </p:oleObj>
              </mc:Fallback>
            </mc:AlternateContent>
          </a:graphicData>
        </a:graphic>
      </p:graphicFrame>
      <p:sp>
        <p:nvSpPr>
          <p:cNvPr id="16" name="矩形 1"/>
          <p:cNvSpPr/>
          <p:nvPr/>
        </p:nvSpPr>
        <p:spPr>
          <a:xfrm>
            <a:off x="807720" y="6202680"/>
            <a:ext cx="3968750" cy="553085"/>
          </a:xfrm>
          <a:prstGeom prst="rect">
            <a:avLst/>
          </a:prstGeom>
          <a:noFill/>
          <a:ln w="9525">
            <a:noFill/>
          </a:ln>
        </p:spPr>
        <p:txBody>
          <a:bodyPr wrap="square" anchor="t" anchorCtr="0">
            <a:spAutoFit/>
          </a:bodyPr>
          <a:p>
            <a:pPr eaLnBrk="0" hangingPunct="0">
              <a:lnSpc>
                <a:spcPct val="150000"/>
              </a:lnSpc>
            </a:pPr>
            <a:r>
              <a:rPr lang="en-US" altLang="zh-CN" sz="2000" dirty="0">
                <a:latin typeface="Arial" panose="020B0604020202020204" pitchFamily="34" charset="0"/>
                <a:ea typeface="宋体" panose="02010600030101010101" pitchFamily="2" charset="-122"/>
              </a:rPr>
              <a:t>4</a:t>
            </a:r>
            <a:r>
              <a:rPr lang="zh-CN" altLang="en-US" sz="2000" dirty="0">
                <a:latin typeface="Arial" panose="020B0604020202020204" pitchFamily="34" charset="0"/>
                <a:ea typeface="宋体" panose="02010600030101010101" pitchFamily="2" charset="-122"/>
              </a:rPr>
              <a:t>）    </a:t>
            </a:r>
            <a:r>
              <a:rPr lang="en-US" altLang="zh-CN" sz="2000" dirty="0">
                <a:latin typeface="Arial" panose="020B0604020202020204" pitchFamily="34" charset="0"/>
                <a:ea typeface="宋体" panose="02010600030101010101" pitchFamily="2" charset="-122"/>
              </a:rPr>
              <a:t> </a:t>
            </a:r>
            <a:r>
              <a:rPr lang="zh-CN" altLang="en-US" sz="2000" dirty="0">
                <a:latin typeface="Arial" panose="020B0604020202020204" pitchFamily="34" charset="0"/>
                <a:ea typeface="宋体" panose="02010600030101010101" pitchFamily="2" charset="-122"/>
              </a:rPr>
              <a:t>的最优自适应实时确定</a:t>
            </a:r>
            <a:r>
              <a:rPr lang="en-US" altLang="zh-CN" sz="2000" dirty="0">
                <a:latin typeface="Arial" panose="020B0604020202020204" pitchFamily="34" charset="0"/>
                <a:ea typeface="宋体" panose="02010600030101010101" pitchFamily="2" charset="-122"/>
              </a:rPr>
              <a:t>...</a:t>
            </a:r>
            <a:endParaRPr lang="en-US" altLang="zh-CN" sz="2000" dirty="0">
              <a:latin typeface="Arial" panose="020B0604020202020204" pitchFamily="34" charset="0"/>
              <a:ea typeface="宋体" panose="02010600030101010101" pitchFamily="2" charset="-122"/>
            </a:endParaRPr>
          </a:p>
        </p:txBody>
      </p:sp>
      <p:pic>
        <p:nvPicPr>
          <p:cNvPr id="100" name="图片 99"/>
          <p:cNvPicPr/>
          <p:nvPr/>
        </p:nvPicPr>
        <p:blipFill>
          <a:blip r:embed="rId11"/>
          <a:stretch>
            <a:fillRect/>
          </a:stretch>
        </p:blipFill>
        <p:spPr>
          <a:xfrm>
            <a:off x="5715000" y="2502535"/>
            <a:ext cx="2647950" cy="4142105"/>
          </a:xfrm>
          <a:prstGeom prst="rect">
            <a:avLst/>
          </a:prstGeom>
          <a:noFill/>
          <a:ln w="9525">
            <a:noFill/>
          </a:ln>
        </p:spPr>
      </p:pic>
      <p:pic>
        <p:nvPicPr>
          <p:cNvPr id="17" name="图片 16"/>
          <p:cNvPicPr>
            <a:picLocks noChangeAspect="1"/>
          </p:cNvPicPr>
          <p:nvPr/>
        </p:nvPicPr>
        <p:blipFill>
          <a:blip r:embed="rId12"/>
          <a:stretch>
            <a:fillRect/>
          </a:stretch>
        </p:blipFill>
        <p:spPr>
          <a:xfrm>
            <a:off x="381000" y="1143000"/>
            <a:ext cx="8395970" cy="1283335"/>
          </a:xfrm>
          <a:prstGeom prst="rect">
            <a:avLst/>
          </a:prstGeom>
          <a:noFill/>
          <a:ln w="9525">
            <a:noFill/>
          </a:ln>
        </p:spPr>
      </p:pic>
    </p:spTree>
    <p:custDataLst>
      <p:tags r:id="rId1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17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18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18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304800" y="5943600"/>
            <a:ext cx="7887335" cy="275590"/>
          </a:xfrm>
          <a:prstGeom prst="rect">
            <a:avLst/>
          </a:prstGeom>
          <a:noFill/>
        </p:spPr>
        <p:txBody>
          <a:bodyPr wrap="square" rtlCol="0" anchor="t">
            <a:spAutoFit/>
          </a:bodyPr>
          <a:p>
            <a:r>
              <a:rPr lang="zh-CN" altLang="en-US" sz="1200"/>
              <a:t>[1]王勇军,徐景硕,袁涛.基于H_∞滤波的舰载机惯导海上自对准方法[J].中国惯性技术学报,2012,20(05):536-539.</a:t>
            </a:r>
            <a:endParaRPr lang="zh-CN" altLang="en-US" sz="1200"/>
          </a:p>
        </p:txBody>
      </p:sp>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dirty="0">
                <a:sym typeface="+mn-ea"/>
              </a:rPr>
              <a:t>4. </a:t>
            </a:r>
            <a:r>
              <a:rPr lang="zh-CN" altLang="en-US" sz="2800" dirty="0">
                <a:sym typeface="+mn-ea"/>
              </a:rPr>
              <a:t>组合导航滤波估计</a:t>
            </a:r>
            <a:r>
              <a:rPr lang="en-US" altLang="zh-CN" sz="2400" dirty="0">
                <a:sym typeface="+mn-ea"/>
              </a:rPr>
              <a:t>(H</a:t>
            </a:r>
            <a:r>
              <a:rPr lang="en-US" altLang="zh-CN" sz="2400" baseline="-25000" dirty="0">
                <a:latin typeface="微软雅黑" panose="020B0503020204020204" charset="-122"/>
                <a:ea typeface="微软雅黑" panose="020B0503020204020204" charset="-122"/>
                <a:sym typeface="+mn-ea"/>
              </a:rPr>
              <a:t>∞</a:t>
            </a:r>
            <a:r>
              <a:rPr lang="zh-CN" altLang="en-US" sz="2400" dirty="0">
                <a:sym typeface="+mn-ea"/>
              </a:rPr>
              <a:t>滤波</a:t>
            </a:r>
            <a:r>
              <a:rPr lang="en-US" altLang="zh-CN" sz="2400" dirty="0">
                <a:sym typeface="+mn-ea"/>
              </a:rPr>
              <a:t>)</a:t>
            </a:r>
            <a:endParaRPr lang="en-US" altLang="zh-CN" sz="2400" dirty="0">
              <a:sym typeface="+mn-ea"/>
            </a:endParaRPr>
          </a:p>
        </p:txBody>
      </p:sp>
      <p:pic>
        <p:nvPicPr>
          <p:cNvPr id="3" name="图片 2"/>
          <p:cNvPicPr>
            <a:picLocks noChangeAspect="1"/>
          </p:cNvPicPr>
          <p:nvPr>
            <p:custDataLst>
              <p:tags r:id="rId1"/>
            </p:custDataLst>
          </p:nvPr>
        </p:nvPicPr>
        <p:blipFill>
          <a:blip r:embed="rId2"/>
          <a:stretch>
            <a:fillRect/>
          </a:stretch>
        </p:blipFill>
        <p:spPr>
          <a:xfrm>
            <a:off x="609600" y="1219200"/>
            <a:ext cx="7962900" cy="175260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609600" y="3048000"/>
            <a:ext cx="4187825" cy="3347085"/>
          </a:xfrm>
          <a:prstGeom prst="rect">
            <a:avLst/>
          </a:prstGeom>
        </p:spPr>
      </p:pic>
      <p:pic>
        <p:nvPicPr>
          <p:cNvPr id="5" name="图片 4"/>
          <p:cNvPicPr>
            <a:picLocks noChangeAspect="1"/>
          </p:cNvPicPr>
          <p:nvPr>
            <p:custDataLst>
              <p:tags r:id="rId5"/>
            </p:custDataLst>
          </p:nvPr>
        </p:nvPicPr>
        <p:blipFill>
          <a:blip r:embed="rId6"/>
          <a:stretch>
            <a:fillRect/>
          </a:stretch>
        </p:blipFill>
        <p:spPr>
          <a:xfrm>
            <a:off x="5016500" y="3048000"/>
            <a:ext cx="3550920" cy="3352165"/>
          </a:xfrm>
          <a:prstGeom prst="rect">
            <a:avLst/>
          </a:prstGeom>
        </p:spPr>
      </p:pic>
    </p:spTree>
    <p:custDataLst>
      <p:tags r:id="rId7"/>
    </p:custData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dirty="0">
                <a:sym typeface="+mn-ea"/>
              </a:rPr>
              <a:t>4. </a:t>
            </a:r>
            <a:r>
              <a:rPr lang="zh-CN" altLang="en-US" sz="2800" dirty="0">
                <a:sym typeface="+mn-ea"/>
              </a:rPr>
              <a:t>组合导航滤波估计</a:t>
            </a:r>
            <a:r>
              <a:rPr lang="en-US" altLang="zh-CN" sz="2400" dirty="0">
                <a:sym typeface="+mn-ea"/>
              </a:rPr>
              <a:t>(</a:t>
            </a:r>
            <a:r>
              <a:rPr lang="zh-CN" altLang="en-US" sz="2400" dirty="0">
                <a:sym typeface="+mn-ea"/>
              </a:rPr>
              <a:t>高斯</a:t>
            </a:r>
            <a:r>
              <a:rPr lang="zh-CN" altLang="en-US" sz="2400" dirty="0">
                <a:sym typeface="+mn-ea"/>
              </a:rPr>
              <a:t>分布采样非线性滤波</a:t>
            </a:r>
            <a:r>
              <a:rPr lang="en-US" altLang="zh-CN" sz="2400" dirty="0">
                <a:sym typeface="+mn-ea"/>
              </a:rPr>
              <a:t>)</a:t>
            </a:r>
            <a:endParaRPr lang="en-US" altLang="zh-CN" sz="2400" dirty="0">
              <a:sym typeface="+mn-ea"/>
            </a:endParaRPr>
          </a:p>
        </p:txBody>
      </p:sp>
      <p:sp>
        <p:nvSpPr>
          <p:cNvPr id="2" name="文本框 1"/>
          <p:cNvSpPr txBox="1"/>
          <p:nvPr/>
        </p:nvSpPr>
        <p:spPr>
          <a:xfrm>
            <a:off x="400685" y="1371600"/>
            <a:ext cx="2113915" cy="398780"/>
          </a:xfrm>
          <a:prstGeom prst="rect">
            <a:avLst/>
          </a:prstGeom>
          <a:noFill/>
        </p:spPr>
        <p:txBody>
          <a:bodyPr wrap="square" rtlCol="0" anchor="t">
            <a:spAutoFit/>
          </a:bodyPr>
          <a:p>
            <a:r>
              <a:rPr lang="zh-CN" altLang="en-US" sz="2000" dirty="0">
                <a:latin typeface="Calibri" panose="020F0502020204030204" pitchFamily="34" charset="0"/>
                <a:sym typeface="+mn-ea"/>
              </a:rPr>
              <a:t>高斯求积滤波</a:t>
            </a:r>
            <a:endParaRPr lang="zh-CN" altLang="en-US" sz="2000" dirty="0">
              <a:latin typeface="Calibri" panose="020F0502020204030204" pitchFamily="34" charset="0"/>
              <a:sym typeface="+mn-ea"/>
            </a:endParaRPr>
          </a:p>
        </p:txBody>
      </p:sp>
      <p:graphicFrame>
        <p:nvGraphicFramePr>
          <p:cNvPr id="12296" name="Object 1701"/>
          <p:cNvGraphicFramePr>
            <a:graphicFrameLocks noChangeAspect="1"/>
          </p:cNvGraphicFramePr>
          <p:nvPr/>
        </p:nvGraphicFramePr>
        <p:xfrm>
          <a:off x="2418398" y="1142683"/>
          <a:ext cx="5246687" cy="723900"/>
        </p:xfrm>
        <a:graphic>
          <a:graphicData uri="http://schemas.openxmlformats.org/presentationml/2006/ole">
            <mc:AlternateContent xmlns:mc="http://schemas.openxmlformats.org/markup-compatibility/2006">
              <mc:Choice xmlns:v="urn:schemas-microsoft-com:vml" Requires="v">
                <p:oleObj spid="_x0000_s3119" name="" r:id="rId1" imgW="3517265" imgH="482600" progId="Equation.3">
                  <p:embed/>
                </p:oleObj>
              </mc:Choice>
              <mc:Fallback>
                <p:oleObj name="" r:id="rId1" imgW="3517265" imgH="482600" progId="Equation.3">
                  <p:embed/>
                  <p:pic>
                    <p:nvPicPr>
                      <p:cNvPr id="0" name="图片 3118"/>
                      <p:cNvPicPr/>
                      <p:nvPr/>
                    </p:nvPicPr>
                    <p:blipFill>
                      <a:blip r:embed="rId2"/>
                      <a:stretch>
                        <a:fillRect/>
                      </a:stretch>
                    </p:blipFill>
                    <p:spPr>
                      <a:xfrm>
                        <a:off x="2418398" y="1142683"/>
                        <a:ext cx="5246687" cy="723900"/>
                      </a:xfrm>
                      <a:prstGeom prst="rect">
                        <a:avLst/>
                      </a:prstGeom>
                      <a:noFill/>
                      <a:ln w="38100">
                        <a:noFill/>
                        <a:miter/>
                      </a:ln>
                    </p:spPr>
                  </p:pic>
                </p:oleObj>
              </mc:Fallback>
            </mc:AlternateContent>
          </a:graphicData>
        </a:graphic>
      </p:graphicFrame>
      <p:graphicFrame>
        <p:nvGraphicFramePr>
          <p:cNvPr id="16392" name="Object 2073"/>
          <p:cNvGraphicFramePr>
            <a:graphicFrameLocks noChangeAspect="1"/>
          </p:cNvGraphicFramePr>
          <p:nvPr/>
        </p:nvGraphicFramePr>
        <p:xfrm>
          <a:off x="2514600" y="1943100"/>
          <a:ext cx="5683250" cy="569913"/>
        </p:xfrm>
        <a:graphic>
          <a:graphicData uri="http://schemas.openxmlformats.org/presentationml/2006/ole">
            <mc:AlternateContent xmlns:mc="http://schemas.openxmlformats.org/markup-compatibility/2006">
              <mc:Choice xmlns:v="urn:schemas-microsoft-com:vml" Requires="v">
                <p:oleObj spid="_x0000_s3136" name="" r:id="rId3" imgW="4381500" imgH="444500" progId="Equation.3">
                  <p:embed/>
                </p:oleObj>
              </mc:Choice>
              <mc:Fallback>
                <p:oleObj name="" r:id="rId3" imgW="4381500" imgH="444500" progId="Equation.3">
                  <p:embed/>
                  <p:pic>
                    <p:nvPicPr>
                      <p:cNvPr id="0" name="图片 3135"/>
                      <p:cNvPicPr/>
                      <p:nvPr/>
                    </p:nvPicPr>
                    <p:blipFill>
                      <a:blip r:embed="rId4"/>
                      <a:stretch>
                        <a:fillRect/>
                      </a:stretch>
                    </p:blipFill>
                    <p:spPr>
                      <a:xfrm>
                        <a:off x="2514600" y="1943100"/>
                        <a:ext cx="5683250" cy="569913"/>
                      </a:xfrm>
                      <a:prstGeom prst="rect">
                        <a:avLst/>
                      </a:prstGeom>
                      <a:noFill/>
                      <a:ln w="38100">
                        <a:noFill/>
                        <a:miter/>
                      </a:ln>
                    </p:spPr>
                  </p:pic>
                </p:oleObj>
              </mc:Fallback>
            </mc:AlternateContent>
          </a:graphicData>
        </a:graphic>
      </p:graphicFrame>
      <p:sp>
        <p:nvSpPr>
          <p:cNvPr id="3" name="文本框 2"/>
          <p:cNvSpPr txBox="1"/>
          <p:nvPr/>
        </p:nvSpPr>
        <p:spPr>
          <a:xfrm>
            <a:off x="400685" y="1981200"/>
            <a:ext cx="1504950" cy="398780"/>
          </a:xfrm>
          <a:prstGeom prst="rect">
            <a:avLst/>
          </a:prstGeom>
          <a:noFill/>
        </p:spPr>
        <p:txBody>
          <a:bodyPr wrap="square" rtlCol="0" anchor="t">
            <a:spAutoFit/>
          </a:bodyPr>
          <a:p>
            <a:r>
              <a:rPr lang="en-US" altLang="zh-CN" sz="2000">
                <a:latin typeface="Segoe UI Emoji" panose="020B0502040204020203" charset="0"/>
                <a:sym typeface="宋体" panose="02010600030101010101" pitchFamily="2" charset="-122"/>
              </a:rPr>
              <a:t>CDKF(</a:t>
            </a:r>
            <a:r>
              <a:rPr lang="zh-CN" altLang="en-US" sz="2000">
                <a:latin typeface="Segoe UI Emoji" panose="020B0502040204020203" charset="0"/>
                <a:sym typeface="宋体" panose="02010600030101010101" pitchFamily="2" charset="-122"/>
              </a:rPr>
              <a:t>二阶</a:t>
            </a:r>
            <a:r>
              <a:rPr lang="en-US" altLang="zh-CN" sz="2000">
                <a:latin typeface="Segoe UI Emoji" panose="020B0502040204020203" charset="0"/>
                <a:sym typeface="宋体" panose="02010600030101010101" pitchFamily="2" charset="-122"/>
              </a:rPr>
              <a:t>)</a:t>
            </a:r>
            <a:endParaRPr lang="en-US" altLang="zh-CN" sz="2000">
              <a:latin typeface="Segoe UI Emoji" panose="020B0502040204020203" charset="0"/>
              <a:sym typeface="宋体" panose="02010600030101010101" pitchFamily="2" charset="-122"/>
            </a:endParaRPr>
          </a:p>
        </p:txBody>
      </p:sp>
      <p:graphicFrame>
        <p:nvGraphicFramePr>
          <p:cNvPr id="23557" name="Object 2243"/>
          <p:cNvGraphicFramePr>
            <a:graphicFrameLocks noChangeAspect="1"/>
          </p:cNvGraphicFramePr>
          <p:nvPr/>
        </p:nvGraphicFramePr>
        <p:xfrm>
          <a:off x="3581400" y="2590800"/>
          <a:ext cx="2025650" cy="628650"/>
        </p:xfrm>
        <a:graphic>
          <a:graphicData uri="http://schemas.openxmlformats.org/presentationml/2006/ole">
            <mc:AlternateContent xmlns:mc="http://schemas.openxmlformats.org/markup-compatibility/2006">
              <mc:Choice xmlns:v="urn:schemas-microsoft-com:vml" Requires="v">
                <p:oleObj spid="_x0000_s4" name="" r:id="rId5" imgW="1409700" imgH="431800" progId="Equation.3">
                  <p:embed/>
                </p:oleObj>
              </mc:Choice>
              <mc:Fallback>
                <p:oleObj name="" r:id="rId5" imgW="1409700" imgH="431800" progId="Equation.3">
                  <p:embed/>
                  <p:pic>
                    <p:nvPicPr>
                      <p:cNvPr id="0" name="图片 3105"/>
                      <p:cNvPicPr/>
                      <p:nvPr/>
                    </p:nvPicPr>
                    <p:blipFill>
                      <a:blip r:embed="rId6"/>
                      <a:stretch>
                        <a:fillRect/>
                      </a:stretch>
                    </p:blipFill>
                    <p:spPr>
                      <a:xfrm>
                        <a:off x="3581400" y="2590800"/>
                        <a:ext cx="2025650" cy="628650"/>
                      </a:xfrm>
                      <a:prstGeom prst="rect">
                        <a:avLst/>
                      </a:prstGeom>
                      <a:noFill/>
                      <a:ln w="38100">
                        <a:noFill/>
                        <a:miter/>
                      </a:ln>
                    </p:spPr>
                  </p:pic>
                </p:oleObj>
              </mc:Fallback>
            </mc:AlternateContent>
          </a:graphicData>
        </a:graphic>
      </p:graphicFrame>
      <p:sp>
        <p:nvSpPr>
          <p:cNvPr id="7" name="文本框 6"/>
          <p:cNvSpPr txBox="1"/>
          <p:nvPr/>
        </p:nvSpPr>
        <p:spPr>
          <a:xfrm>
            <a:off x="381000" y="2667000"/>
            <a:ext cx="3339465" cy="398780"/>
          </a:xfrm>
          <a:prstGeom prst="rect">
            <a:avLst/>
          </a:prstGeom>
          <a:noFill/>
        </p:spPr>
        <p:txBody>
          <a:bodyPr wrap="square" rtlCol="0" anchor="t">
            <a:spAutoFit/>
          </a:bodyPr>
          <a:p>
            <a:r>
              <a:rPr lang="en-US" altLang="zh-CN" sz="2000">
                <a:latin typeface="Segoe UI Emoji" panose="020B0502040204020203" charset="0"/>
                <a:sym typeface="宋体" panose="02010600030101010101" pitchFamily="2" charset="-122"/>
              </a:rPr>
              <a:t>CKF(</a:t>
            </a:r>
            <a:r>
              <a:rPr lang="zh-CN" altLang="en-US" sz="2000">
                <a:latin typeface="Segoe UI Emoji" panose="020B0502040204020203" charset="0"/>
                <a:sym typeface="宋体" panose="02010600030101010101" pitchFamily="2" charset="-122"/>
              </a:rPr>
              <a:t>三阶、五阶甚至七阶</a:t>
            </a:r>
            <a:r>
              <a:rPr lang="en-US" altLang="zh-CN" sz="2000">
                <a:latin typeface="Segoe UI Emoji" panose="020B0502040204020203" charset="0"/>
                <a:sym typeface="宋体" panose="02010600030101010101" pitchFamily="2" charset="-122"/>
              </a:rPr>
              <a:t>)</a:t>
            </a:r>
            <a:endParaRPr lang="en-US" altLang="zh-CN" sz="2000">
              <a:latin typeface="Segoe UI Emoji" panose="020B0502040204020203" charset="0"/>
              <a:sym typeface="宋体" panose="02010600030101010101" pitchFamily="2" charset="-122"/>
            </a:endParaRPr>
          </a:p>
        </p:txBody>
      </p:sp>
      <p:graphicFrame>
        <p:nvGraphicFramePr>
          <p:cNvPr id="26628" name="Object 2329"/>
          <p:cNvGraphicFramePr>
            <a:graphicFrameLocks noChangeAspect="1"/>
          </p:cNvGraphicFramePr>
          <p:nvPr/>
        </p:nvGraphicFramePr>
        <p:xfrm>
          <a:off x="456883" y="3428683"/>
          <a:ext cx="2386012" cy="2217737"/>
        </p:xfrm>
        <a:graphic>
          <a:graphicData uri="http://schemas.openxmlformats.org/presentationml/2006/ole">
            <mc:AlternateContent xmlns:mc="http://schemas.openxmlformats.org/markup-compatibility/2006">
              <mc:Choice xmlns:v="urn:schemas-microsoft-com:vml" Requires="v">
                <p:oleObj spid="_x0000_s3175" name="" r:id="rId7" imgW="3227705" imgH="3039110" progId="SmartDraw.2">
                  <p:embed/>
                </p:oleObj>
              </mc:Choice>
              <mc:Fallback>
                <p:oleObj name="" r:id="rId7" imgW="3227705" imgH="3039110" progId="SmartDraw.2">
                  <p:embed/>
                  <p:pic>
                    <p:nvPicPr>
                      <p:cNvPr id="0" name="图片 3174"/>
                      <p:cNvPicPr/>
                      <p:nvPr/>
                    </p:nvPicPr>
                    <p:blipFill>
                      <a:blip r:embed="rId8"/>
                      <a:stretch>
                        <a:fillRect/>
                      </a:stretch>
                    </p:blipFill>
                    <p:spPr>
                      <a:xfrm>
                        <a:off x="456883" y="3428683"/>
                        <a:ext cx="2386012" cy="2217737"/>
                      </a:xfrm>
                      <a:prstGeom prst="rect">
                        <a:avLst/>
                      </a:prstGeom>
                      <a:noFill/>
                      <a:ln w="38100">
                        <a:noFill/>
                        <a:miter/>
                      </a:ln>
                    </p:spPr>
                  </p:pic>
                </p:oleObj>
              </mc:Fallback>
            </mc:AlternateContent>
          </a:graphicData>
        </a:graphic>
      </p:graphicFrame>
      <p:graphicFrame>
        <p:nvGraphicFramePr>
          <p:cNvPr id="26639" name="Object 2361"/>
          <p:cNvGraphicFramePr>
            <a:graphicFrameLocks noChangeAspect="1"/>
          </p:cNvGraphicFramePr>
          <p:nvPr/>
        </p:nvGraphicFramePr>
        <p:xfrm>
          <a:off x="3417570" y="3581400"/>
          <a:ext cx="2352675" cy="1066800"/>
        </p:xfrm>
        <a:graphic>
          <a:graphicData uri="http://schemas.openxmlformats.org/presentationml/2006/ole">
            <mc:AlternateContent xmlns:mc="http://schemas.openxmlformats.org/markup-compatibility/2006">
              <mc:Choice xmlns:v="urn:schemas-microsoft-com:vml" Requires="v">
                <p:oleObj spid="_x0000_s3177" name="" r:id="rId9" imgW="1752600" imgH="787400" progId="Equation.3">
                  <p:embed/>
                </p:oleObj>
              </mc:Choice>
              <mc:Fallback>
                <p:oleObj name="" r:id="rId9" imgW="1752600" imgH="787400" progId="Equation.3">
                  <p:embed/>
                  <p:pic>
                    <p:nvPicPr>
                      <p:cNvPr id="0" name="图片 3176"/>
                      <p:cNvPicPr/>
                      <p:nvPr/>
                    </p:nvPicPr>
                    <p:blipFill>
                      <a:blip r:embed="rId10"/>
                      <a:stretch>
                        <a:fillRect/>
                      </a:stretch>
                    </p:blipFill>
                    <p:spPr>
                      <a:xfrm>
                        <a:off x="3417570" y="3581400"/>
                        <a:ext cx="2352675" cy="1066800"/>
                      </a:xfrm>
                      <a:prstGeom prst="rect">
                        <a:avLst/>
                      </a:prstGeom>
                      <a:noFill/>
                      <a:ln w="38100">
                        <a:noFill/>
                        <a:miter/>
                      </a:ln>
                    </p:spPr>
                  </p:pic>
                </p:oleObj>
              </mc:Fallback>
            </mc:AlternateContent>
          </a:graphicData>
        </a:graphic>
      </p:graphicFrame>
      <p:graphicFrame>
        <p:nvGraphicFramePr>
          <p:cNvPr id="26640" name="Object 2324"/>
          <p:cNvGraphicFramePr>
            <a:graphicFrameLocks noChangeAspect="1"/>
          </p:cNvGraphicFramePr>
          <p:nvPr/>
        </p:nvGraphicFramePr>
        <p:xfrm>
          <a:off x="3429000" y="5038090"/>
          <a:ext cx="2952750" cy="385763"/>
        </p:xfrm>
        <a:graphic>
          <a:graphicData uri="http://schemas.openxmlformats.org/presentationml/2006/ole">
            <mc:AlternateContent xmlns:mc="http://schemas.openxmlformats.org/markup-compatibility/2006">
              <mc:Choice xmlns:v="urn:schemas-microsoft-com:vml" Requires="v">
                <p:oleObj spid="_x0000_s3185" name="" r:id="rId11" imgW="2349500" imgH="304800" progId="Equation.3">
                  <p:embed/>
                </p:oleObj>
              </mc:Choice>
              <mc:Fallback>
                <p:oleObj name="" r:id="rId11" imgW="2349500" imgH="304800" progId="Equation.3">
                  <p:embed/>
                  <p:pic>
                    <p:nvPicPr>
                      <p:cNvPr id="0" name="图片 3184"/>
                      <p:cNvPicPr/>
                      <p:nvPr/>
                    </p:nvPicPr>
                    <p:blipFill>
                      <a:blip r:embed="rId12"/>
                      <a:stretch>
                        <a:fillRect/>
                      </a:stretch>
                    </p:blipFill>
                    <p:spPr>
                      <a:xfrm>
                        <a:off x="3429000" y="5038090"/>
                        <a:ext cx="2952750" cy="385763"/>
                      </a:xfrm>
                      <a:prstGeom prst="rect">
                        <a:avLst/>
                      </a:prstGeom>
                      <a:noFill/>
                      <a:ln w="38100">
                        <a:noFill/>
                        <a:miter/>
                      </a:ln>
                    </p:spPr>
                  </p:pic>
                </p:oleObj>
              </mc:Fallback>
            </mc:AlternateContent>
          </a:graphicData>
        </a:graphic>
      </p:graphicFrame>
      <p:pic>
        <p:nvPicPr>
          <p:cNvPr id="26643" name="图片 14"/>
          <p:cNvPicPr>
            <a:picLocks noChangeAspect="1"/>
          </p:cNvPicPr>
          <p:nvPr/>
        </p:nvPicPr>
        <p:blipFill>
          <a:blip r:embed="rId13"/>
          <a:stretch>
            <a:fillRect/>
          </a:stretch>
        </p:blipFill>
        <p:spPr>
          <a:xfrm>
            <a:off x="2910840" y="3352800"/>
            <a:ext cx="5471160" cy="2345055"/>
          </a:xfrm>
          <a:prstGeom prst="rect">
            <a:avLst/>
          </a:prstGeom>
          <a:noFill/>
          <a:ln w="9525">
            <a:noFill/>
          </a:ln>
        </p:spPr>
      </p:pic>
    </p:spTree>
    <p:custDataLst>
      <p:tags r:id="rId1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6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6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文本框 11"/>
          <p:cNvSpPr txBox="1"/>
          <p:nvPr/>
        </p:nvSpPr>
        <p:spPr>
          <a:xfrm>
            <a:off x="-3810" y="5943600"/>
            <a:ext cx="8746490" cy="275590"/>
          </a:xfrm>
          <a:prstGeom prst="rect">
            <a:avLst/>
          </a:prstGeom>
          <a:noFill/>
        </p:spPr>
        <p:txBody>
          <a:bodyPr wrap="square" rtlCol="0" anchor="t">
            <a:spAutoFit/>
          </a:bodyPr>
          <a:p>
            <a:r>
              <a:rPr lang="zh-CN" altLang="en-US" sz="1200"/>
              <a:t>[1]薛丽,高社生,赵岩.权值自适应调整Unscented粒子滤波及其在组合导航中的应用[J].中国惯性技术学报,2012,20(04):459-463.</a:t>
            </a:r>
            <a:endParaRPr lang="zh-CN" altLang="en-US" sz="1200"/>
          </a:p>
        </p:txBody>
      </p:sp>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dirty="0">
                <a:sym typeface="+mn-ea"/>
              </a:rPr>
              <a:t>4. </a:t>
            </a:r>
            <a:r>
              <a:rPr lang="zh-CN" altLang="en-US" sz="2800" dirty="0">
                <a:sym typeface="+mn-ea"/>
              </a:rPr>
              <a:t>组合导航滤波估计</a:t>
            </a:r>
            <a:r>
              <a:rPr lang="en-US" altLang="zh-CN" sz="2400" dirty="0">
                <a:sym typeface="+mn-ea"/>
              </a:rPr>
              <a:t>(</a:t>
            </a:r>
            <a:r>
              <a:rPr lang="zh-CN" altLang="en-US" sz="2400" dirty="0">
                <a:sym typeface="+mn-ea"/>
              </a:rPr>
              <a:t>非线性非</a:t>
            </a:r>
            <a:r>
              <a:rPr lang="zh-CN" altLang="en-US" sz="2400" dirty="0">
                <a:sym typeface="+mn-ea"/>
              </a:rPr>
              <a:t>高斯</a:t>
            </a:r>
            <a:r>
              <a:rPr lang="zh-CN" altLang="en-US" sz="2400" dirty="0">
                <a:sym typeface="+mn-ea"/>
              </a:rPr>
              <a:t>滤波</a:t>
            </a:r>
            <a:r>
              <a:rPr lang="en-US" altLang="zh-CN" sz="2400" dirty="0">
                <a:sym typeface="+mn-ea"/>
              </a:rPr>
              <a:t>)</a:t>
            </a:r>
            <a:endParaRPr lang="en-US" altLang="zh-CN" sz="2400" dirty="0">
              <a:sym typeface="+mn-ea"/>
            </a:endParaRPr>
          </a:p>
        </p:txBody>
      </p:sp>
      <p:pic>
        <p:nvPicPr>
          <p:cNvPr id="103" name="图片 102"/>
          <p:cNvPicPr/>
          <p:nvPr>
            <p:custDataLst>
              <p:tags r:id="rId1"/>
            </p:custDataLst>
          </p:nvPr>
        </p:nvPicPr>
        <p:blipFill>
          <a:blip r:embed="rId2"/>
          <a:stretch>
            <a:fillRect/>
          </a:stretch>
        </p:blipFill>
        <p:spPr>
          <a:xfrm>
            <a:off x="762000" y="1219200"/>
            <a:ext cx="3415665" cy="2216785"/>
          </a:xfrm>
          <a:prstGeom prst="rect">
            <a:avLst/>
          </a:prstGeom>
          <a:noFill/>
          <a:ln w="9525">
            <a:noFill/>
          </a:ln>
        </p:spPr>
      </p:pic>
      <p:pic>
        <p:nvPicPr>
          <p:cNvPr id="5" name="图片 4"/>
          <p:cNvPicPr>
            <a:picLocks noChangeAspect="1"/>
          </p:cNvPicPr>
          <p:nvPr>
            <p:custDataLst>
              <p:tags r:id="rId3"/>
            </p:custDataLst>
          </p:nvPr>
        </p:nvPicPr>
        <p:blipFill>
          <a:blip r:embed="rId4"/>
          <a:stretch>
            <a:fillRect/>
          </a:stretch>
        </p:blipFill>
        <p:spPr>
          <a:xfrm>
            <a:off x="4572000" y="1295400"/>
            <a:ext cx="3917950" cy="1047750"/>
          </a:xfrm>
          <a:prstGeom prst="rect">
            <a:avLst/>
          </a:prstGeom>
        </p:spPr>
      </p:pic>
      <p:pic>
        <p:nvPicPr>
          <p:cNvPr id="6" name="图片 5"/>
          <p:cNvPicPr>
            <a:picLocks noChangeAspect="1"/>
          </p:cNvPicPr>
          <p:nvPr>
            <p:custDataLst>
              <p:tags r:id="rId5"/>
            </p:custDataLst>
          </p:nvPr>
        </p:nvPicPr>
        <p:blipFill>
          <a:blip r:embed="rId6"/>
          <a:stretch>
            <a:fillRect/>
          </a:stretch>
        </p:blipFill>
        <p:spPr>
          <a:xfrm>
            <a:off x="4572000" y="2514600"/>
            <a:ext cx="3918585" cy="895350"/>
          </a:xfrm>
          <a:prstGeom prst="rect">
            <a:avLst/>
          </a:prstGeom>
        </p:spPr>
      </p:pic>
      <p:pic>
        <p:nvPicPr>
          <p:cNvPr id="8" name="图片 7"/>
          <p:cNvPicPr>
            <a:picLocks noChangeAspect="1"/>
          </p:cNvPicPr>
          <p:nvPr/>
        </p:nvPicPr>
        <p:blipFill>
          <a:blip r:embed="rId7"/>
          <a:stretch>
            <a:fillRect/>
          </a:stretch>
        </p:blipFill>
        <p:spPr>
          <a:xfrm>
            <a:off x="228600" y="3711575"/>
            <a:ext cx="2842260" cy="2607945"/>
          </a:xfrm>
          <a:prstGeom prst="rect">
            <a:avLst/>
          </a:prstGeom>
        </p:spPr>
      </p:pic>
      <p:pic>
        <p:nvPicPr>
          <p:cNvPr id="9" name="图片 8"/>
          <p:cNvPicPr>
            <a:picLocks noChangeAspect="1"/>
          </p:cNvPicPr>
          <p:nvPr/>
        </p:nvPicPr>
        <p:blipFill>
          <a:blip r:embed="rId8"/>
          <a:stretch>
            <a:fillRect/>
          </a:stretch>
        </p:blipFill>
        <p:spPr>
          <a:xfrm>
            <a:off x="3125470" y="3767455"/>
            <a:ext cx="2793365" cy="2553970"/>
          </a:xfrm>
          <a:prstGeom prst="rect">
            <a:avLst/>
          </a:prstGeom>
        </p:spPr>
      </p:pic>
      <p:pic>
        <p:nvPicPr>
          <p:cNvPr id="10" name="图片 9"/>
          <p:cNvPicPr>
            <a:picLocks noChangeAspect="1"/>
          </p:cNvPicPr>
          <p:nvPr/>
        </p:nvPicPr>
        <p:blipFill>
          <a:blip r:embed="rId9"/>
          <a:stretch>
            <a:fillRect/>
          </a:stretch>
        </p:blipFill>
        <p:spPr>
          <a:xfrm>
            <a:off x="5973445" y="3733800"/>
            <a:ext cx="2933700" cy="2587625"/>
          </a:xfrm>
          <a:prstGeom prst="rect">
            <a:avLst/>
          </a:prstGeom>
        </p:spPr>
      </p:pic>
      <p:sp>
        <p:nvSpPr>
          <p:cNvPr id="11" name="文本框 10"/>
          <p:cNvSpPr txBox="1"/>
          <p:nvPr/>
        </p:nvSpPr>
        <p:spPr>
          <a:xfrm>
            <a:off x="6019800" y="6324600"/>
            <a:ext cx="3434080" cy="306705"/>
          </a:xfrm>
          <a:prstGeom prst="rect">
            <a:avLst/>
          </a:prstGeom>
          <a:noFill/>
        </p:spPr>
        <p:txBody>
          <a:bodyPr wrap="square" rtlCol="0" anchor="t">
            <a:spAutoFit/>
          </a:bodyPr>
          <a:p>
            <a:r>
              <a:rPr lang="zh-CN" altLang="en-US" sz="1400"/>
              <a:t>权值自适应调整Unscented粒子滤波</a:t>
            </a:r>
            <a:endParaRPr lang="zh-CN" altLang="en-US" sz="1400"/>
          </a:p>
        </p:txBody>
      </p:sp>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 name="文本框 17"/>
          <p:cNvSpPr txBox="1"/>
          <p:nvPr/>
        </p:nvSpPr>
        <p:spPr>
          <a:xfrm>
            <a:off x="685800" y="5718175"/>
            <a:ext cx="5440680" cy="275590"/>
          </a:xfrm>
          <a:prstGeom prst="rect">
            <a:avLst/>
          </a:prstGeom>
          <a:noFill/>
        </p:spPr>
        <p:txBody>
          <a:bodyPr wrap="square" rtlCol="0" anchor="t">
            <a:spAutoFit/>
          </a:bodyPr>
          <a:p>
            <a:r>
              <a:rPr lang="zh-CN" altLang="en-US" sz="1200"/>
              <a:t>[1]张磊. 一类组合导航系统的非线性鲁棒滤波算法研究[D].南京理工大学,2020.</a:t>
            </a:r>
            <a:endParaRPr lang="zh-CN" altLang="en-US" sz="1200"/>
          </a:p>
        </p:txBody>
      </p:sp>
      <p:sp>
        <p:nvSpPr>
          <p:cNvPr id="4" name="文本框 3"/>
          <p:cNvSpPr txBox="1"/>
          <p:nvPr/>
        </p:nvSpPr>
        <p:spPr>
          <a:xfrm>
            <a:off x="506095" y="3962400"/>
            <a:ext cx="8199755" cy="275590"/>
          </a:xfrm>
          <a:prstGeom prst="rect">
            <a:avLst/>
          </a:prstGeom>
          <a:noFill/>
        </p:spPr>
        <p:txBody>
          <a:bodyPr wrap="square" rtlCol="0" anchor="t">
            <a:spAutoFit/>
          </a:bodyPr>
          <a:p>
            <a:r>
              <a:rPr lang="zh-CN" altLang="en-US" sz="1200"/>
              <a:t>[1]黄玉龙,张勇刚,武哲民等.带有色厚尾量测噪声的鲁棒高斯近似滤波器和平滑器[J].自动化学报,2017,43(01):114-131.</a:t>
            </a:r>
            <a:endParaRPr lang="zh-CN" altLang="en-US" sz="1200"/>
          </a:p>
        </p:txBody>
      </p:sp>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dirty="0">
                <a:sym typeface="+mn-ea"/>
              </a:rPr>
              <a:t>4. </a:t>
            </a:r>
            <a:r>
              <a:rPr lang="zh-CN" altLang="en-US" sz="2800" dirty="0">
                <a:sym typeface="+mn-ea"/>
              </a:rPr>
              <a:t>组合导航滤波估计</a:t>
            </a:r>
            <a:r>
              <a:rPr lang="en-US" altLang="zh-CN" sz="2400" dirty="0">
                <a:sym typeface="+mn-ea"/>
              </a:rPr>
              <a:t>(</a:t>
            </a:r>
            <a:r>
              <a:rPr lang="zh-CN" altLang="en-US" sz="2400" dirty="0">
                <a:sym typeface="+mn-ea"/>
              </a:rPr>
              <a:t>基于</a:t>
            </a:r>
            <a:r>
              <a:rPr lang="en-US" altLang="zh-CN" sz="2400" dirty="0">
                <a:sym typeface="+mn-ea"/>
              </a:rPr>
              <a:t>变分贝叶斯</a:t>
            </a:r>
            <a:r>
              <a:rPr lang="zh-CN" altLang="en-US" sz="2400" dirty="0">
                <a:sym typeface="+mn-ea"/>
              </a:rPr>
              <a:t>的滤波</a:t>
            </a:r>
            <a:r>
              <a:rPr lang="en-US" altLang="zh-CN" sz="2400" dirty="0">
                <a:sym typeface="+mn-ea"/>
              </a:rPr>
              <a:t>)</a:t>
            </a:r>
            <a:endParaRPr lang="en-US" altLang="zh-CN" sz="2400" dirty="0">
              <a:sym typeface="+mn-ea"/>
            </a:endParaRPr>
          </a:p>
        </p:txBody>
      </p:sp>
      <p:pic>
        <p:nvPicPr>
          <p:cNvPr id="2" name="图片 1"/>
          <p:cNvPicPr>
            <a:picLocks noChangeAspect="1"/>
          </p:cNvPicPr>
          <p:nvPr>
            <p:custDataLst>
              <p:tags r:id="rId1"/>
            </p:custDataLst>
          </p:nvPr>
        </p:nvPicPr>
        <p:blipFill>
          <a:blip r:embed="rId2"/>
          <a:stretch>
            <a:fillRect/>
          </a:stretch>
        </p:blipFill>
        <p:spPr>
          <a:xfrm>
            <a:off x="838200" y="1371600"/>
            <a:ext cx="3619500" cy="3219450"/>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4724400" y="1371600"/>
            <a:ext cx="3704590" cy="3183890"/>
          </a:xfrm>
          <a:prstGeom prst="rect">
            <a:avLst/>
          </a:prstGeom>
        </p:spPr>
      </p:pic>
      <p:pic>
        <p:nvPicPr>
          <p:cNvPr id="14" name="图片 13"/>
          <p:cNvPicPr>
            <a:picLocks noChangeAspect="1"/>
          </p:cNvPicPr>
          <p:nvPr/>
        </p:nvPicPr>
        <p:blipFill>
          <a:blip r:embed="rId5"/>
          <a:stretch>
            <a:fillRect/>
          </a:stretch>
        </p:blipFill>
        <p:spPr>
          <a:xfrm>
            <a:off x="1066800" y="1143000"/>
            <a:ext cx="4511675" cy="5092065"/>
          </a:xfrm>
          <a:prstGeom prst="rect">
            <a:avLst/>
          </a:prstGeom>
        </p:spPr>
      </p:pic>
      <p:sp>
        <p:nvSpPr>
          <p:cNvPr id="15" name="文本框 14"/>
          <p:cNvSpPr txBox="1"/>
          <p:nvPr/>
        </p:nvSpPr>
        <p:spPr>
          <a:xfrm>
            <a:off x="-7620" y="6248400"/>
            <a:ext cx="7517765" cy="521970"/>
          </a:xfrm>
          <a:prstGeom prst="rect">
            <a:avLst/>
          </a:prstGeom>
          <a:noFill/>
        </p:spPr>
        <p:txBody>
          <a:bodyPr wrap="square" rtlCol="0" anchor="t">
            <a:spAutoFit/>
          </a:bodyPr>
          <a:p>
            <a:pPr algn="ctr"/>
            <a:r>
              <a:rPr lang="zh-CN" altLang="en-US" sz="1400"/>
              <a:t>变分贝叶斯鲁棒容积平滑变结构滤波</a:t>
            </a:r>
            <a:endParaRPr lang="zh-CN" altLang="en-US" sz="1400"/>
          </a:p>
          <a:p>
            <a:pPr algn="ctr"/>
            <a:r>
              <a:rPr lang="zh-CN" altLang="en-US" sz="1400"/>
              <a:t>(Variational Bayesian based robust cubature smooth variable structure filter，VBRCSVSF)</a:t>
            </a:r>
            <a:endParaRPr lang="zh-CN" altLang="en-US" sz="1400"/>
          </a:p>
        </p:txBody>
      </p:sp>
      <p:sp>
        <p:nvSpPr>
          <p:cNvPr id="16" name="文本框 15"/>
          <p:cNvSpPr txBox="1"/>
          <p:nvPr/>
        </p:nvSpPr>
        <p:spPr>
          <a:xfrm>
            <a:off x="5410200" y="2031365"/>
            <a:ext cx="3520440" cy="2553335"/>
          </a:xfrm>
          <a:prstGeom prst="rect">
            <a:avLst/>
          </a:prstGeom>
          <a:solidFill>
            <a:schemeClr val="bg1"/>
          </a:solidFill>
          <a:ln>
            <a:solidFill>
              <a:srgbClr val="FF0000"/>
            </a:solidFill>
          </a:ln>
        </p:spPr>
        <p:txBody>
          <a:bodyPr wrap="square" rtlCol="0" anchor="t">
            <a:spAutoFit/>
          </a:bodyPr>
          <a:p>
            <a:r>
              <a:rPr lang="en-US" altLang="zh-CN" sz="1600"/>
              <a:t>    </a:t>
            </a:r>
            <a:r>
              <a:rPr lang="zh-CN" altLang="en-US" sz="1600"/>
              <a:t>SRCSVSF算法和VBRCSVSF算法均利用了平滑边界层，约束了模型不确定性的影响，但实验环境导致的异常量测噪声特性和量测干扰会影响算法的滤波过程。</a:t>
            </a:r>
            <a:endParaRPr lang="zh-CN" altLang="en-US" sz="1600"/>
          </a:p>
          <a:p>
            <a:r>
              <a:rPr lang="zh-CN" altLang="en-US" sz="1600"/>
              <a:t> </a:t>
            </a:r>
            <a:r>
              <a:rPr lang="en-US" altLang="zh-CN" sz="1600"/>
              <a:t>  </a:t>
            </a:r>
            <a:r>
              <a:rPr lang="zh-CN" altLang="en-US" sz="1600"/>
              <a:t>VBRCSVSF 算法结合 VB 策略和 M-估计方法可有效地估计实时量测噪声特性，并将异常量测值融入量测更新之中，提高了滤波过程的抗干扰性，改善了滤波精度。</a:t>
            </a:r>
            <a:endParaRPr lang="zh-CN" altLang="en-US" sz="1600"/>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6" grpId="0" bldLvl="0" animBg="1"/>
      <p:bldP spid="1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文本框 8"/>
          <p:cNvSpPr txBox="1"/>
          <p:nvPr/>
        </p:nvSpPr>
        <p:spPr>
          <a:xfrm>
            <a:off x="-76200" y="5334000"/>
            <a:ext cx="8606790" cy="275590"/>
          </a:xfrm>
          <a:prstGeom prst="rect">
            <a:avLst/>
          </a:prstGeom>
          <a:noFill/>
        </p:spPr>
        <p:txBody>
          <a:bodyPr wrap="square" rtlCol="0" anchor="t">
            <a:spAutoFit/>
          </a:bodyPr>
          <a:p>
            <a:r>
              <a:rPr lang="zh-CN" altLang="en-US" sz="1200"/>
              <a:t>[1]高军强,汤霞清,张环等.基于因子图的车载INS/GNSS/OD组合导航算法[J].系统工程与电子技术,2018,40(11):2547-2553.</a:t>
            </a:r>
            <a:endParaRPr lang="zh-CN" altLang="en-US" sz="1200"/>
          </a:p>
        </p:txBody>
      </p:sp>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dirty="0">
                <a:sym typeface="+mn-ea"/>
              </a:rPr>
              <a:t>4. </a:t>
            </a:r>
            <a:r>
              <a:rPr lang="zh-CN" altLang="en-US" sz="2800" dirty="0">
                <a:sym typeface="+mn-ea"/>
              </a:rPr>
              <a:t>组合导航滤波估计</a:t>
            </a:r>
            <a:r>
              <a:rPr lang="en-US" altLang="zh-CN" sz="2400" dirty="0">
                <a:sym typeface="+mn-ea"/>
              </a:rPr>
              <a:t>(</a:t>
            </a:r>
            <a:r>
              <a:rPr lang="zh-CN" altLang="en-US" sz="2400" dirty="0">
                <a:sym typeface="+mn-ea"/>
              </a:rPr>
              <a:t>因子图</a:t>
            </a:r>
            <a:r>
              <a:rPr lang="en-US" altLang="zh-CN" sz="2400" dirty="0">
                <a:sym typeface="+mn-ea"/>
              </a:rPr>
              <a:t>)</a:t>
            </a:r>
            <a:endParaRPr lang="en-US" altLang="zh-CN" sz="2400" dirty="0">
              <a:sym typeface="+mn-ea"/>
            </a:endParaRPr>
          </a:p>
        </p:txBody>
      </p:sp>
      <p:pic>
        <p:nvPicPr>
          <p:cNvPr id="5" name="图片 4"/>
          <p:cNvPicPr>
            <a:picLocks noChangeAspect="1"/>
          </p:cNvPicPr>
          <p:nvPr>
            <p:custDataLst>
              <p:tags r:id="rId1"/>
            </p:custDataLst>
          </p:nvPr>
        </p:nvPicPr>
        <p:blipFill>
          <a:blip r:embed="rId2"/>
          <a:stretch>
            <a:fillRect/>
          </a:stretch>
        </p:blipFill>
        <p:spPr>
          <a:xfrm>
            <a:off x="189865" y="1143000"/>
            <a:ext cx="3950335" cy="4672965"/>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4267200" y="1143000"/>
            <a:ext cx="4690110" cy="3129280"/>
          </a:xfrm>
          <a:prstGeom prst="rect">
            <a:avLst/>
          </a:prstGeom>
        </p:spPr>
      </p:pic>
      <p:pic>
        <p:nvPicPr>
          <p:cNvPr id="7" name="图片 6"/>
          <p:cNvPicPr>
            <a:picLocks noChangeAspect="1"/>
          </p:cNvPicPr>
          <p:nvPr>
            <p:custDataLst>
              <p:tags r:id="rId5"/>
            </p:custDataLst>
          </p:nvPr>
        </p:nvPicPr>
        <p:blipFill>
          <a:blip r:embed="rId6"/>
          <a:stretch>
            <a:fillRect/>
          </a:stretch>
        </p:blipFill>
        <p:spPr>
          <a:xfrm>
            <a:off x="4267200" y="4343400"/>
            <a:ext cx="4654550" cy="1471930"/>
          </a:xfrm>
          <a:prstGeom prst="rect">
            <a:avLst/>
          </a:prstGeom>
        </p:spPr>
      </p:pic>
      <p:sp>
        <p:nvSpPr>
          <p:cNvPr id="8" name="文本框 7"/>
          <p:cNvSpPr txBox="1"/>
          <p:nvPr/>
        </p:nvSpPr>
        <p:spPr>
          <a:xfrm>
            <a:off x="2165985" y="5935345"/>
            <a:ext cx="5053965" cy="368300"/>
          </a:xfrm>
          <a:prstGeom prst="rect">
            <a:avLst/>
          </a:prstGeom>
          <a:noFill/>
        </p:spPr>
        <p:txBody>
          <a:bodyPr wrap="square" rtlCol="0">
            <a:spAutoFit/>
          </a:bodyPr>
          <a:p>
            <a:r>
              <a:rPr lang="zh-CN" altLang="en-US">
                <a:solidFill>
                  <a:srgbClr val="FF0000"/>
                </a:solidFill>
              </a:rPr>
              <a:t>惯导系统精度越高，因子图</a:t>
            </a:r>
            <a:r>
              <a:rPr lang="zh-CN" altLang="en-US">
                <a:solidFill>
                  <a:srgbClr val="FF0000"/>
                </a:solidFill>
              </a:rPr>
              <a:t>组合方法越没必要。</a:t>
            </a:r>
            <a:endParaRPr lang="zh-CN" altLang="en-US">
              <a:solidFill>
                <a:srgbClr val="FF0000"/>
              </a:solidFill>
            </a:endParaRPr>
          </a:p>
        </p:txBody>
      </p:sp>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 name="文本框 10"/>
          <p:cNvSpPr txBox="1"/>
          <p:nvPr/>
        </p:nvSpPr>
        <p:spPr>
          <a:xfrm>
            <a:off x="152400" y="3505200"/>
            <a:ext cx="8232140" cy="306705"/>
          </a:xfrm>
          <a:prstGeom prst="rect">
            <a:avLst/>
          </a:prstGeom>
          <a:noFill/>
        </p:spPr>
        <p:txBody>
          <a:bodyPr wrap="square" rtlCol="0" anchor="t">
            <a:spAutoFit/>
          </a:bodyPr>
          <a:p>
            <a:r>
              <a:rPr lang="zh-CN" altLang="en-US" sz="1400"/>
              <a:t>[1]张帅,郑龙江,侯培国.基于NARX神经网络辅助组合导航方法研究[J].测控技术,2022,41(11):119-125.</a:t>
            </a:r>
            <a:endParaRPr lang="zh-CN" altLang="en-US" sz="1400"/>
          </a:p>
        </p:txBody>
      </p:sp>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dirty="0">
                <a:sym typeface="+mn-ea"/>
              </a:rPr>
              <a:t>4. </a:t>
            </a:r>
            <a:r>
              <a:rPr lang="zh-CN" altLang="en-US" sz="2800" dirty="0">
                <a:sym typeface="+mn-ea"/>
              </a:rPr>
              <a:t>组合导航滤波估计</a:t>
            </a:r>
            <a:r>
              <a:rPr lang="en-US" altLang="zh-CN" sz="2400" dirty="0">
                <a:sym typeface="+mn-ea"/>
              </a:rPr>
              <a:t>(</a:t>
            </a:r>
            <a:r>
              <a:rPr lang="zh-CN" altLang="en-US" sz="2400" dirty="0">
                <a:sym typeface="+mn-ea"/>
              </a:rPr>
              <a:t>神经</a:t>
            </a:r>
            <a:r>
              <a:rPr lang="zh-CN" altLang="en-US" sz="2400" dirty="0">
                <a:sym typeface="+mn-ea"/>
              </a:rPr>
              <a:t>网络</a:t>
            </a:r>
            <a:r>
              <a:rPr lang="en-US" altLang="zh-CN" sz="2400" dirty="0">
                <a:sym typeface="+mn-ea"/>
              </a:rPr>
              <a:t>)</a:t>
            </a:r>
            <a:endParaRPr lang="en-US" altLang="zh-CN" sz="2400" dirty="0">
              <a:sym typeface="+mn-ea"/>
            </a:endParaRPr>
          </a:p>
        </p:txBody>
      </p:sp>
      <p:pic>
        <p:nvPicPr>
          <p:cNvPr id="6" name="图片 5"/>
          <p:cNvPicPr>
            <a:picLocks noChangeAspect="1"/>
          </p:cNvPicPr>
          <p:nvPr>
            <p:custDataLst>
              <p:tags r:id="rId1"/>
            </p:custDataLst>
          </p:nvPr>
        </p:nvPicPr>
        <p:blipFill>
          <a:blip r:embed="rId2"/>
          <a:stretch>
            <a:fillRect/>
          </a:stretch>
        </p:blipFill>
        <p:spPr>
          <a:xfrm>
            <a:off x="453390" y="1219200"/>
            <a:ext cx="3699510" cy="2656840"/>
          </a:xfrm>
          <a:prstGeom prst="rect">
            <a:avLst/>
          </a:prstGeom>
        </p:spPr>
      </p:pic>
      <p:pic>
        <p:nvPicPr>
          <p:cNvPr id="7" name="图片 6"/>
          <p:cNvPicPr>
            <a:picLocks noChangeAspect="1"/>
          </p:cNvPicPr>
          <p:nvPr>
            <p:custDataLst>
              <p:tags r:id="rId3"/>
            </p:custDataLst>
          </p:nvPr>
        </p:nvPicPr>
        <p:blipFill>
          <a:blip r:embed="rId4"/>
          <a:stretch>
            <a:fillRect/>
          </a:stretch>
        </p:blipFill>
        <p:spPr>
          <a:xfrm>
            <a:off x="4267200" y="1447800"/>
            <a:ext cx="4530090" cy="2428240"/>
          </a:xfrm>
          <a:prstGeom prst="rect">
            <a:avLst/>
          </a:prstGeom>
        </p:spPr>
      </p:pic>
      <p:sp>
        <p:nvSpPr>
          <p:cNvPr id="8" name="文本框 7"/>
          <p:cNvSpPr txBox="1"/>
          <p:nvPr/>
        </p:nvSpPr>
        <p:spPr>
          <a:xfrm>
            <a:off x="4225290" y="1143000"/>
            <a:ext cx="4572000" cy="275590"/>
          </a:xfrm>
          <a:prstGeom prst="rect">
            <a:avLst/>
          </a:prstGeom>
          <a:noFill/>
        </p:spPr>
        <p:txBody>
          <a:bodyPr wrap="square" rtlCol="0" anchor="t">
            <a:spAutoFit/>
          </a:bodyPr>
          <a:p>
            <a:r>
              <a:rPr lang="zh-CN" altLang="en-US" sz="1200"/>
              <a:t>nonlinear autoregressive with exogeneous inputs neural network</a:t>
            </a:r>
            <a:endParaRPr lang="zh-CN" altLang="en-US" sz="1200"/>
          </a:p>
        </p:txBody>
      </p:sp>
      <p:pic>
        <p:nvPicPr>
          <p:cNvPr id="9" name="图片 8"/>
          <p:cNvPicPr>
            <a:picLocks noChangeAspect="1"/>
          </p:cNvPicPr>
          <p:nvPr/>
        </p:nvPicPr>
        <p:blipFill>
          <a:blip r:embed="rId5"/>
          <a:stretch>
            <a:fillRect/>
          </a:stretch>
        </p:blipFill>
        <p:spPr>
          <a:xfrm>
            <a:off x="990600" y="4038600"/>
            <a:ext cx="3223260" cy="2577465"/>
          </a:xfrm>
          <a:prstGeom prst="rect">
            <a:avLst/>
          </a:prstGeom>
        </p:spPr>
      </p:pic>
      <p:pic>
        <p:nvPicPr>
          <p:cNvPr id="10" name="图片 9"/>
          <p:cNvPicPr>
            <a:picLocks noChangeAspect="1"/>
          </p:cNvPicPr>
          <p:nvPr/>
        </p:nvPicPr>
        <p:blipFill>
          <a:blip r:embed="rId6"/>
          <a:stretch>
            <a:fillRect/>
          </a:stretch>
        </p:blipFill>
        <p:spPr>
          <a:xfrm>
            <a:off x="4267200" y="4043045"/>
            <a:ext cx="3567430" cy="2574925"/>
          </a:xfrm>
          <a:prstGeom prst="rect">
            <a:avLst/>
          </a:prstGeom>
        </p:spPr>
      </p:pic>
      <p:sp>
        <p:nvSpPr>
          <p:cNvPr id="12" name="文本框 11"/>
          <p:cNvSpPr txBox="1"/>
          <p:nvPr/>
        </p:nvSpPr>
        <p:spPr>
          <a:xfrm>
            <a:off x="5334000" y="6477000"/>
            <a:ext cx="1690370" cy="306705"/>
          </a:xfrm>
          <a:prstGeom prst="rect">
            <a:avLst/>
          </a:prstGeom>
          <a:noFill/>
        </p:spPr>
        <p:txBody>
          <a:bodyPr wrap="square" rtlCol="0" anchor="t">
            <a:spAutoFit/>
          </a:bodyPr>
          <a:p>
            <a:r>
              <a:rPr lang="zh-CN" altLang="en-US" sz="1400">
                <a:sym typeface="+mn-ea"/>
              </a:rPr>
              <a:t>方法四</a:t>
            </a:r>
            <a:r>
              <a:rPr lang="en-US" altLang="zh-CN" sz="1400">
                <a:sym typeface="+mn-ea"/>
              </a:rPr>
              <a:t>:</a:t>
            </a:r>
            <a:r>
              <a:rPr lang="zh-CN" altLang="en-US" sz="1400">
                <a:sym typeface="+mn-ea"/>
              </a:rPr>
              <a:t>本文方法</a:t>
            </a:r>
            <a:endParaRPr lang="zh-CN" altLang="en-US" sz="1400">
              <a:sym typeface="+mn-ea"/>
            </a:endParaRPr>
          </a:p>
        </p:txBody>
      </p:sp>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2"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5123" name="Rectangle 3"/>
          <p:cNvSpPr>
            <a:spLocks noGrp="1"/>
          </p:cNvSpPr>
          <p:nvPr>
            <p:ph idx="1"/>
          </p:nvPr>
        </p:nvSpPr>
        <p:spPr>
          <a:xfrm>
            <a:off x="2286000" y="1371600"/>
            <a:ext cx="4769485" cy="3824605"/>
          </a:xfrm>
        </p:spPr>
        <p:txBody>
          <a:bodyPr vert="horz" wrap="square" lIns="91440" tIns="45720" rIns="91440" bIns="45720" anchor="t" anchorCtr="0"/>
          <a:p>
            <a:pPr algn="ctr" eaLnBrk="1" hangingPunct="1">
              <a:buNone/>
            </a:pPr>
            <a:r>
              <a:rPr lang="zh-CN" altLang="en-US" b="1" dirty="0"/>
              <a:t>报</a:t>
            </a:r>
            <a:r>
              <a:rPr lang="en-US" altLang="zh-CN" b="1" dirty="0"/>
              <a:t> </a:t>
            </a:r>
            <a:r>
              <a:rPr lang="zh-CN" altLang="en-US" b="1" dirty="0"/>
              <a:t>告</a:t>
            </a:r>
            <a:r>
              <a:rPr lang="en-US" altLang="zh-CN" b="1" dirty="0"/>
              <a:t> </a:t>
            </a:r>
            <a:r>
              <a:rPr lang="zh-CN" altLang="en-US" b="1" dirty="0"/>
              <a:t>目</a:t>
            </a:r>
            <a:r>
              <a:rPr lang="en-US" altLang="zh-CN" b="1" dirty="0"/>
              <a:t> </a:t>
            </a:r>
            <a:r>
              <a:rPr lang="zh-CN" altLang="en-US" b="1" dirty="0"/>
              <a:t>录</a:t>
            </a:r>
            <a:endParaRPr lang="zh-CN" altLang="en-US" sz="2800" b="1" dirty="0"/>
          </a:p>
          <a:p>
            <a:pPr eaLnBrk="1" hangingPunct="1">
              <a:buFont typeface="Wingdings" panose="05000000000000000000" charset="0"/>
              <a:buChar char="Ø"/>
            </a:pPr>
            <a:r>
              <a:rPr lang="en-US" altLang="zh-CN" sz="2800" b="1" dirty="0">
                <a:sym typeface="+mn-ea"/>
              </a:rPr>
              <a:t>1. IMU</a:t>
            </a:r>
            <a:r>
              <a:rPr lang="zh-CN" altLang="en-US" sz="2800" b="1" dirty="0">
                <a:sym typeface="+mn-ea"/>
              </a:rPr>
              <a:t>数据预处理</a:t>
            </a:r>
            <a:endParaRPr lang="zh-CN" altLang="en-US" sz="2800" b="1" dirty="0"/>
          </a:p>
          <a:p>
            <a:pPr eaLnBrk="1" hangingPunct="1">
              <a:buFont typeface="Wingdings" panose="05000000000000000000" charset="0"/>
              <a:buChar char="Ø"/>
            </a:pPr>
            <a:r>
              <a:rPr lang="en-US" altLang="zh-CN" sz="2800" b="1" dirty="0">
                <a:sym typeface="+mn-ea"/>
              </a:rPr>
              <a:t>2. SINS</a:t>
            </a:r>
            <a:r>
              <a:rPr lang="zh-CN" altLang="en-US" sz="2800" b="1" dirty="0">
                <a:sym typeface="+mn-ea"/>
              </a:rPr>
              <a:t>不可交换误差补偿</a:t>
            </a:r>
            <a:endParaRPr lang="zh-CN" altLang="en-US" sz="2800" b="1" dirty="0">
              <a:sym typeface="+mn-ea"/>
            </a:endParaRPr>
          </a:p>
          <a:p>
            <a:pPr eaLnBrk="1" hangingPunct="1">
              <a:buFont typeface="Wingdings" panose="05000000000000000000" charset="0"/>
              <a:buChar char="Ø"/>
            </a:pPr>
            <a:r>
              <a:rPr lang="en-US" altLang="zh-CN" sz="2800" b="1" dirty="0">
                <a:sym typeface="+mn-ea"/>
              </a:rPr>
              <a:t>3. </a:t>
            </a:r>
            <a:r>
              <a:rPr lang="zh-CN" altLang="en-US" sz="2800" b="1" dirty="0">
                <a:sym typeface="+mn-ea"/>
              </a:rPr>
              <a:t>初始对准方法</a:t>
            </a:r>
            <a:endParaRPr lang="en-US" altLang="zh-CN" sz="2800" b="1" dirty="0"/>
          </a:p>
          <a:p>
            <a:pPr eaLnBrk="1" hangingPunct="1">
              <a:buFont typeface="Wingdings" panose="05000000000000000000" charset="0"/>
              <a:buChar char="Ø"/>
            </a:pPr>
            <a:r>
              <a:rPr lang="en-US" altLang="zh-CN" sz="2800" b="1" dirty="0">
                <a:sym typeface="+mn-ea"/>
              </a:rPr>
              <a:t>4. </a:t>
            </a:r>
            <a:r>
              <a:rPr lang="zh-CN" altLang="en-US" sz="2800" b="1" dirty="0">
                <a:sym typeface="+mn-ea"/>
              </a:rPr>
              <a:t>组合导航滤波估计</a:t>
            </a:r>
            <a:endParaRPr lang="en-US" altLang="zh-CN" sz="2800" b="1" dirty="0"/>
          </a:p>
          <a:p>
            <a:pPr eaLnBrk="1" hangingPunct="1">
              <a:buFont typeface="Wingdings" panose="05000000000000000000" charset="0"/>
              <a:buChar char="Ø"/>
            </a:pPr>
            <a:r>
              <a:rPr lang="en-US" altLang="zh-CN" sz="2800" b="1" dirty="0">
                <a:sym typeface="+mn-ea"/>
              </a:rPr>
              <a:t>5. </a:t>
            </a:r>
            <a:r>
              <a:rPr lang="zh-CN" altLang="en-US" sz="2800" b="1" dirty="0">
                <a:sym typeface="+mn-ea"/>
              </a:rPr>
              <a:t>其它一些导航方法</a:t>
            </a:r>
            <a:endParaRPr lang="zh-CN" altLang="en-US" sz="2800" b="1" dirty="0">
              <a:sym typeface="+mn-ea"/>
            </a:endParaRPr>
          </a:p>
          <a:p>
            <a:pPr eaLnBrk="1" hangingPunct="1">
              <a:buFont typeface="Wingdings" panose="05000000000000000000" charset="0"/>
              <a:buChar char="Ø"/>
            </a:pPr>
            <a:r>
              <a:rPr lang="en-US" altLang="zh-CN" sz="2800" b="1" dirty="0">
                <a:sym typeface="+mn-ea"/>
              </a:rPr>
              <a:t>6. </a:t>
            </a:r>
            <a:r>
              <a:rPr lang="zh-CN" altLang="en-US" sz="2800" b="1" dirty="0">
                <a:sym typeface="+mn-ea"/>
              </a:rPr>
              <a:t>不实用论文检讨</a:t>
            </a:r>
            <a:endParaRPr lang="en-US" altLang="zh-CN" sz="2800" b="1" dirty="0"/>
          </a:p>
          <a:p>
            <a:pPr marL="0" indent="0" eaLnBrk="1" hangingPunct="1">
              <a:buNone/>
            </a:pPr>
            <a:endParaRPr lang="en-US" altLang="zh-CN" sz="2800" b="1" dirty="0"/>
          </a:p>
        </p:txBody>
      </p: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 name="文本框 13"/>
          <p:cNvSpPr txBox="1"/>
          <p:nvPr/>
        </p:nvSpPr>
        <p:spPr>
          <a:xfrm>
            <a:off x="381000" y="4800600"/>
            <a:ext cx="8589645" cy="275590"/>
          </a:xfrm>
          <a:prstGeom prst="rect">
            <a:avLst/>
          </a:prstGeom>
          <a:noFill/>
        </p:spPr>
        <p:txBody>
          <a:bodyPr wrap="square" rtlCol="0" anchor="t">
            <a:spAutoFit/>
          </a:bodyPr>
          <a:p>
            <a:r>
              <a:rPr lang="zh-CN" altLang="en-US" sz="1200"/>
              <a:t>[1]朱占龙,单友东,杨翼等.基于新息正交性自适应滤波的惯性/地磁组合导航方法[J].中国惯性技术学报,2015,23(01):66-70.</a:t>
            </a:r>
            <a:endParaRPr lang="zh-CN" altLang="en-US" sz="1200"/>
          </a:p>
        </p:txBody>
      </p:sp>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dirty="0">
                <a:sym typeface="+mn-ea"/>
              </a:rPr>
              <a:t>5. </a:t>
            </a:r>
            <a:r>
              <a:rPr lang="zh-CN" altLang="en-US" sz="2800" dirty="0">
                <a:sym typeface="+mn-ea"/>
              </a:rPr>
              <a:t>其它</a:t>
            </a:r>
            <a:r>
              <a:rPr lang="zh-CN" altLang="en-US" sz="2800" dirty="0">
                <a:sym typeface="+mn-ea"/>
              </a:rPr>
              <a:t>一些导航</a:t>
            </a:r>
            <a:r>
              <a:rPr lang="zh-CN" altLang="en-US" sz="2800" dirty="0">
                <a:sym typeface="+mn-ea"/>
              </a:rPr>
              <a:t>方法</a:t>
            </a:r>
            <a:r>
              <a:rPr lang="en-US" altLang="zh-CN" sz="2400" dirty="0">
                <a:sym typeface="+mn-ea"/>
              </a:rPr>
              <a:t>(</a:t>
            </a:r>
            <a:r>
              <a:rPr lang="zh-CN" altLang="en-US" sz="2400" dirty="0">
                <a:sym typeface="+mn-ea"/>
              </a:rPr>
              <a:t>地磁匹配导航</a:t>
            </a:r>
            <a:r>
              <a:rPr lang="en-US" altLang="zh-CN" sz="2400" dirty="0">
                <a:sym typeface="+mn-ea"/>
              </a:rPr>
              <a:t>)</a:t>
            </a:r>
            <a:endParaRPr lang="en-US" altLang="zh-CN" sz="2400" dirty="0">
              <a:sym typeface="+mn-ea"/>
            </a:endParaRPr>
          </a:p>
        </p:txBody>
      </p:sp>
      <p:sp>
        <p:nvSpPr>
          <p:cNvPr id="8" name="文本框 7"/>
          <p:cNvSpPr txBox="1"/>
          <p:nvPr/>
        </p:nvSpPr>
        <p:spPr>
          <a:xfrm>
            <a:off x="318135" y="1143000"/>
            <a:ext cx="8651875" cy="1014730"/>
          </a:xfrm>
          <a:prstGeom prst="rect">
            <a:avLst/>
          </a:prstGeom>
          <a:noFill/>
        </p:spPr>
        <p:txBody>
          <a:bodyPr wrap="square" rtlCol="0" anchor="t">
            <a:spAutoFit/>
          </a:bodyPr>
          <a:p>
            <a:r>
              <a:rPr lang="en-US" altLang="zh-CN"/>
              <a:t>   </a:t>
            </a:r>
            <a:r>
              <a:rPr lang="en-US" altLang="zh-CN" sz="2000"/>
              <a:t> 2003</a:t>
            </a:r>
            <a:r>
              <a:rPr lang="zh-CN" altLang="en-US" sz="2000"/>
              <a:t>年</a:t>
            </a:r>
            <a:r>
              <a:rPr lang="en-US" altLang="zh-CN" sz="2000"/>
              <a:t>8</a:t>
            </a:r>
            <a:r>
              <a:rPr lang="zh-CN" altLang="en-US" sz="2000"/>
              <a:t>月，美国国防部的关键技术单中含有地磁数据参考导航系统，文件指出 ，研制的纯地磁导航系统的定位精度在地面和空中可达到</a:t>
            </a:r>
            <a:r>
              <a:rPr lang="en-US" altLang="zh-CN" sz="2000">
                <a:solidFill>
                  <a:srgbClr val="FF0000"/>
                </a:solidFill>
              </a:rPr>
              <a:t>30m</a:t>
            </a:r>
            <a:r>
              <a:rPr lang="zh-CN" altLang="en-US" sz="2000"/>
              <a:t>（</a:t>
            </a:r>
            <a:r>
              <a:rPr lang="zh-CN" altLang="en-US" sz="2000">
                <a:sym typeface="+mn-ea"/>
              </a:rPr>
              <a:t>Pentagon. Militarily critical technologies list[R]. 2003</a:t>
            </a:r>
            <a:r>
              <a:rPr lang="en-US" altLang="zh-CN" sz="2000">
                <a:sym typeface="+mn-ea"/>
              </a:rPr>
              <a:t>. </a:t>
            </a:r>
            <a:r>
              <a:rPr lang="zh-CN" altLang="en-US" sz="2000">
                <a:solidFill>
                  <a:srgbClr val="FF0000"/>
                </a:solidFill>
                <a:sym typeface="+mn-ea"/>
              </a:rPr>
              <a:t>烟雾弹</a:t>
            </a:r>
            <a:r>
              <a:rPr lang="en-US" altLang="zh-CN" sz="2000">
                <a:solidFill>
                  <a:srgbClr val="FF0000"/>
                </a:solidFill>
                <a:sym typeface="+mn-ea"/>
              </a:rPr>
              <a:t>?</a:t>
            </a:r>
            <a:r>
              <a:rPr lang="zh-CN" altLang="en-US" sz="2000">
                <a:solidFill>
                  <a:srgbClr val="FF0000"/>
                </a:solidFill>
                <a:sym typeface="+mn-ea"/>
              </a:rPr>
              <a:t>伪科学</a:t>
            </a:r>
            <a:r>
              <a:rPr lang="en-US" altLang="zh-CN" sz="2000">
                <a:solidFill>
                  <a:srgbClr val="FF0000"/>
                </a:solidFill>
                <a:sym typeface="+mn-ea"/>
              </a:rPr>
              <a:t>?</a:t>
            </a:r>
            <a:r>
              <a:rPr lang="zh-CN" altLang="en-US" sz="2000"/>
              <a:t>）</a:t>
            </a:r>
            <a:endParaRPr lang="zh-CN" altLang="en-US" sz="2000"/>
          </a:p>
        </p:txBody>
      </p:sp>
      <p:graphicFrame>
        <p:nvGraphicFramePr>
          <p:cNvPr id="10" name="对象 9"/>
          <p:cNvGraphicFramePr/>
          <p:nvPr>
            <p:custDataLst>
              <p:tags r:id="rId1"/>
            </p:custDataLst>
          </p:nvPr>
        </p:nvGraphicFramePr>
        <p:xfrm>
          <a:off x="685800" y="2286000"/>
          <a:ext cx="3541395" cy="3159760"/>
        </p:xfrm>
        <a:graphic>
          <a:graphicData uri="http://schemas.openxmlformats.org/presentationml/2006/ole">
            <mc:AlternateContent xmlns:mc="http://schemas.openxmlformats.org/markup-compatibility/2006">
              <mc:Choice xmlns:v="urn:schemas-microsoft-com:vml" Requires="v">
                <p:oleObj spid="_x0000_s11" name="" r:id="rId2" imgW="4083050" imgH="3498850" progId="Paint.Picture">
                  <p:embed/>
                </p:oleObj>
              </mc:Choice>
              <mc:Fallback>
                <p:oleObj name="" r:id="rId2" imgW="4083050" imgH="3498850" progId="Paint.Picture">
                  <p:embed/>
                  <p:pic>
                    <p:nvPicPr>
                      <p:cNvPr id="0" name="图片 10"/>
                      <p:cNvPicPr/>
                      <p:nvPr/>
                    </p:nvPicPr>
                    <p:blipFill>
                      <a:blip r:embed="rId3"/>
                      <a:stretch>
                        <a:fillRect/>
                      </a:stretch>
                    </p:blipFill>
                    <p:spPr>
                      <a:xfrm>
                        <a:off x="685800" y="2286000"/>
                        <a:ext cx="3541395" cy="3159760"/>
                      </a:xfrm>
                      <a:prstGeom prst="rect">
                        <a:avLst/>
                      </a:prstGeom>
                    </p:spPr>
                  </p:pic>
                </p:oleObj>
              </mc:Fallback>
            </mc:AlternateContent>
          </a:graphicData>
        </a:graphic>
      </p:graphicFrame>
      <p:graphicFrame>
        <p:nvGraphicFramePr>
          <p:cNvPr id="12" name="对象 11"/>
          <p:cNvGraphicFramePr/>
          <p:nvPr>
            <p:custDataLst>
              <p:tags r:id="rId4"/>
            </p:custDataLst>
          </p:nvPr>
        </p:nvGraphicFramePr>
        <p:xfrm>
          <a:off x="4343400" y="2286000"/>
          <a:ext cx="4240530" cy="3160395"/>
        </p:xfrm>
        <a:graphic>
          <a:graphicData uri="http://schemas.openxmlformats.org/presentationml/2006/ole">
            <mc:AlternateContent xmlns:mc="http://schemas.openxmlformats.org/markup-compatibility/2006">
              <mc:Choice xmlns:v="urn:schemas-microsoft-com:vml" Requires="v">
                <p:oleObj spid="_x0000_s13" name="" r:id="rId5" imgW="3549650" imgH="2616200" progId="Paint.Picture">
                  <p:embed/>
                </p:oleObj>
              </mc:Choice>
              <mc:Fallback>
                <p:oleObj name="" r:id="rId5" imgW="3549650" imgH="2616200" progId="Paint.Picture">
                  <p:embed/>
                  <p:pic>
                    <p:nvPicPr>
                      <p:cNvPr id="0" name="图片 12"/>
                      <p:cNvPicPr/>
                      <p:nvPr/>
                    </p:nvPicPr>
                    <p:blipFill>
                      <a:blip r:embed="rId6"/>
                      <a:stretch>
                        <a:fillRect/>
                      </a:stretch>
                    </p:blipFill>
                    <p:spPr>
                      <a:xfrm>
                        <a:off x="4343400" y="2286000"/>
                        <a:ext cx="4240530" cy="3160395"/>
                      </a:xfrm>
                      <a:prstGeom prst="rect">
                        <a:avLst/>
                      </a:prstGeom>
                    </p:spPr>
                  </p:pic>
                </p:oleObj>
              </mc:Fallback>
            </mc:AlternateContent>
          </a:graphicData>
        </a:graphic>
      </p:graphicFrame>
      <p:sp>
        <p:nvSpPr>
          <p:cNvPr id="2" name="文本框 1"/>
          <p:cNvSpPr txBox="1"/>
          <p:nvPr>
            <p:custDataLst>
              <p:tags r:id="rId7"/>
            </p:custDataLst>
          </p:nvPr>
        </p:nvSpPr>
        <p:spPr>
          <a:xfrm>
            <a:off x="1861185" y="5554345"/>
            <a:ext cx="5678805" cy="368300"/>
          </a:xfrm>
          <a:prstGeom prst="rect">
            <a:avLst/>
          </a:prstGeom>
          <a:noFill/>
        </p:spPr>
        <p:txBody>
          <a:bodyPr wrap="square" rtlCol="0">
            <a:spAutoFit/>
          </a:bodyPr>
          <a:p>
            <a:r>
              <a:rPr lang="zh-CN" altLang="en-US">
                <a:solidFill>
                  <a:srgbClr val="FF0000"/>
                </a:solidFill>
              </a:rPr>
              <a:t>实际地磁环境</a:t>
            </a:r>
            <a:r>
              <a:rPr lang="zh-CN" altLang="en-US">
                <a:solidFill>
                  <a:srgbClr val="FF0000"/>
                </a:solidFill>
                <a:sym typeface="+mn-ea"/>
              </a:rPr>
              <a:t>复杂</a:t>
            </a:r>
            <a:r>
              <a:rPr lang="zh-CN" altLang="en-US">
                <a:solidFill>
                  <a:srgbClr val="FF0000"/>
                </a:solidFill>
              </a:rPr>
              <a:t>多变，磁强计</a:t>
            </a:r>
            <a:r>
              <a:rPr lang="zh-CN" altLang="en-US">
                <a:solidFill>
                  <a:srgbClr val="FF0000"/>
                </a:solidFill>
              </a:rPr>
              <a:t>测量精度再高也</a:t>
            </a:r>
            <a:r>
              <a:rPr lang="zh-CN" altLang="en-US">
                <a:solidFill>
                  <a:srgbClr val="FF0000"/>
                </a:solidFill>
              </a:rPr>
              <a:t>没用！</a:t>
            </a:r>
            <a:endParaRPr lang="zh-CN" altLang="en-US">
              <a:solidFill>
                <a:srgbClr val="FF0000"/>
              </a:solidFill>
            </a:endParaRPr>
          </a:p>
        </p:txBody>
      </p:sp>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457200" y="4419600"/>
            <a:ext cx="6304280" cy="306705"/>
          </a:xfrm>
          <a:prstGeom prst="rect">
            <a:avLst/>
          </a:prstGeom>
          <a:noFill/>
        </p:spPr>
        <p:txBody>
          <a:bodyPr wrap="square" rtlCol="0" anchor="t">
            <a:spAutoFit/>
          </a:bodyPr>
          <a:p>
            <a:r>
              <a:rPr lang="en-US" altLang="zh-CN" sz="1400"/>
              <a:t>[1]</a:t>
            </a:r>
            <a:r>
              <a:rPr lang="zh-CN" altLang="en-US" sz="1400"/>
              <a:t>王寅龙</a:t>
            </a:r>
            <a:r>
              <a:rPr lang="en-US" altLang="zh-CN" sz="1400"/>
              <a:t>. </a:t>
            </a:r>
            <a:r>
              <a:rPr lang="zh-CN" altLang="en-US" sz="1400"/>
              <a:t>基于地球偏振光场的自主全球定位方法研究</a:t>
            </a:r>
            <a:r>
              <a:rPr lang="en-US" altLang="zh-CN" sz="1400"/>
              <a:t>[M]. 大连理工大学,2022.</a:t>
            </a:r>
            <a:endParaRPr lang="en-US" altLang="zh-CN" sz="1400"/>
          </a:p>
        </p:txBody>
      </p:sp>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dirty="0">
                <a:sym typeface="+mn-ea"/>
              </a:rPr>
              <a:t>5. </a:t>
            </a:r>
            <a:r>
              <a:rPr lang="zh-CN" altLang="en-US" sz="2800" dirty="0">
                <a:sym typeface="+mn-ea"/>
              </a:rPr>
              <a:t>其它一些</a:t>
            </a:r>
            <a:r>
              <a:rPr lang="zh-CN" altLang="en-US" sz="2800" dirty="0">
                <a:sym typeface="+mn-ea"/>
              </a:rPr>
              <a:t>导航方法</a:t>
            </a:r>
            <a:r>
              <a:rPr lang="en-US" altLang="zh-CN" sz="2400" dirty="0">
                <a:sym typeface="+mn-ea"/>
              </a:rPr>
              <a:t>(</a:t>
            </a:r>
            <a:r>
              <a:rPr lang="zh-CN" altLang="en-US" sz="2400" dirty="0">
                <a:sym typeface="+mn-ea"/>
              </a:rPr>
              <a:t>偏振光导航</a:t>
            </a:r>
            <a:r>
              <a:rPr lang="en-US" altLang="zh-CN" sz="2400" dirty="0">
                <a:sym typeface="+mn-ea"/>
              </a:rPr>
              <a:t>?</a:t>
            </a:r>
            <a:r>
              <a:rPr lang="en-US" altLang="zh-CN" sz="2400" dirty="0">
                <a:sym typeface="+mn-ea"/>
              </a:rPr>
              <a:t>)</a:t>
            </a:r>
            <a:endParaRPr lang="en-US" altLang="zh-CN" sz="2400" dirty="0">
              <a:sym typeface="+mn-ea"/>
            </a:endParaRPr>
          </a:p>
        </p:txBody>
      </p:sp>
      <p:pic>
        <p:nvPicPr>
          <p:cNvPr id="3" name="图片 2"/>
          <p:cNvPicPr>
            <a:picLocks noChangeAspect="1"/>
          </p:cNvPicPr>
          <p:nvPr>
            <p:custDataLst>
              <p:tags r:id="rId1"/>
            </p:custDataLst>
          </p:nvPr>
        </p:nvPicPr>
        <p:blipFill>
          <a:blip r:embed="rId2"/>
          <a:stretch>
            <a:fillRect/>
          </a:stretch>
        </p:blipFill>
        <p:spPr>
          <a:xfrm>
            <a:off x="5486400" y="2514600"/>
            <a:ext cx="2867025" cy="2242820"/>
          </a:xfrm>
          <a:prstGeom prst="rect">
            <a:avLst/>
          </a:prstGeom>
        </p:spPr>
      </p:pic>
      <p:pic>
        <p:nvPicPr>
          <p:cNvPr id="4" name="图片 3"/>
          <p:cNvPicPr>
            <a:picLocks noChangeAspect="1"/>
          </p:cNvPicPr>
          <p:nvPr>
            <p:custDataLst>
              <p:tags r:id="rId3"/>
            </p:custDataLst>
          </p:nvPr>
        </p:nvPicPr>
        <p:blipFill>
          <a:blip r:embed="rId4"/>
          <a:stretch>
            <a:fillRect/>
          </a:stretch>
        </p:blipFill>
        <p:spPr>
          <a:xfrm>
            <a:off x="685800" y="2133600"/>
            <a:ext cx="4725035" cy="3105785"/>
          </a:xfrm>
          <a:prstGeom prst="rect">
            <a:avLst/>
          </a:prstGeom>
        </p:spPr>
      </p:pic>
      <p:sp>
        <p:nvSpPr>
          <p:cNvPr id="6" name="文本框 5"/>
          <p:cNvSpPr txBox="1"/>
          <p:nvPr/>
        </p:nvSpPr>
        <p:spPr>
          <a:xfrm>
            <a:off x="457200" y="1066800"/>
            <a:ext cx="8230235" cy="1004570"/>
          </a:xfrm>
          <a:prstGeom prst="rect">
            <a:avLst/>
          </a:prstGeom>
          <a:noFill/>
        </p:spPr>
        <p:txBody>
          <a:bodyPr wrap="square" rtlCol="0" anchor="t">
            <a:spAutoFit/>
          </a:bodyPr>
          <a:p>
            <a:pPr>
              <a:lnSpc>
                <a:spcPct val="110000"/>
              </a:lnSpc>
            </a:pPr>
            <a:r>
              <a:rPr lang="en-US" altLang="zh-CN"/>
              <a:t>     </a:t>
            </a:r>
            <a:r>
              <a:rPr lang="zh-CN" altLang="en-US"/>
              <a:t>标定后的地球偏振光场探测装置，采用天空偏振矢量正交算法时，获得的太阳矢量角度偏差为</a:t>
            </a:r>
            <a:r>
              <a:rPr lang="zh-CN" altLang="en-US">
                <a:solidFill>
                  <a:srgbClr val="FF0000"/>
                </a:solidFill>
              </a:rPr>
              <a:t> 0.1°</a:t>
            </a:r>
            <a:r>
              <a:rPr lang="zh-CN" altLang="en-US"/>
              <a:t>，而实测时，中间方位角的偏差大部分在 0.4°以内，太阳高度角的偏差在 0.25°以内，相当于太阳矢量角度偏差约 0.5°左右。</a:t>
            </a:r>
            <a:endParaRPr lang="en-US" altLang="zh-CN"/>
          </a:p>
        </p:txBody>
      </p:sp>
    </p:spTree>
    <p:custDataLst>
      <p:tags r:id="rId5"/>
    </p:custData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76200" y="5486400"/>
            <a:ext cx="8258175" cy="275590"/>
          </a:xfrm>
          <a:prstGeom prst="rect">
            <a:avLst/>
          </a:prstGeom>
          <a:noFill/>
        </p:spPr>
        <p:txBody>
          <a:bodyPr wrap="square" rtlCol="0" anchor="t">
            <a:spAutoFit/>
          </a:bodyPr>
          <a:p>
            <a:r>
              <a:rPr lang="zh-CN" altLang="en-US" sz="1200"/>
              <a:t>[1]覃方君,许江宁,李安.一种新型9加速度计无陀螺惯导系统解算方法[J].武汉大学学报(信息科学版),2012,37(03):278-281.</a:t>
            </a:r>
            <a:endParaRPr lang="zh-CN" altLang="en-US" sz="1200"/>
          </a:p>
        </p:txBody>
      </p:sp>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dirty="0">
                <a:sym typeface="+mn-ea"/>
              </a:rPr>
              <a:t>5. </a:t>
            </a:r>
            <a:r>
              <a:rPr lang="zh-CN" altLang="en-US" sz="2800" dirty="0">
                <a:sym typeface="+mn-ea"/>
              </a:rPr>
              <a:t>其它一些</a:t>
            </a:r>
            <a:r>
              <a:rPr lang="zh-CN" altLang="en-US" sz="2800" dirty="0">
                <a:sym typeface="+mn-ea"/>
              </a:rPr>
              <a:t>导航方法</a:t>
            </a:r>
            <a:r>
              <a:rPr lang="en-US" altLang="zh-CN" sz="2400" dirty="0">
                <a:sym typeface="+mn-ea"/>
              </a:rPr>
              <a:t>(</a:t>
            </a:r>
            <a:r>
              <a:rPr lang="zh-CN" altLang="en-US" sz="2400" dirty="0">
                <a:sym typeface="+mn-ea"/>
              </a:rPr>
              <a:t>无陀螺</a:t>
            </a:r>
            <a:r>
              <a:rPr lang="zh-CN" altLang="en-US" sz="2400" dirty="0">
                <a:sym typeface="+mn-ea"/>
              </a:rPr>
              <a:t>捷联惯导</a:t>
            </a:r>
            <a:r>
              <a:rPr lang="en-US" altLang="zh-CN" sz="2400" dirty="0">
                <a:sym typeface="+mn-ea"/>
              </a:rPr>
              <a:t>)</a:t>
            </a:r>
            <a:endParaRPr lang="en-US" altLang="zh-CN" sz="2400" dirty="0">
              <a:sym typeface="+mn-ea"/>
            </a:endParaRPr>
          </a:p>
        </p:txBody>
      </p:sp>
      <p:pic>
        <p:nvPicPr>
          <p:cNvPr id="2" name="图片 1"/>
          <p:cNvPicPr>
            <a:picLocks noChangeAspect="1"/>
          </p:cNvPicPr>
          <p:nvPr/>
        </p:nvPicPr>
        <p:blipFill>
          <a:blip r:embed="rId1"/>
          <a:stretch>
            <a:fillRect/>
          </a:stretch>
        </p:blipFill>
        <p:spPr>
          <a:xfrm>
            <a:off x="6096000" y="1332865"/>
            <a:ext cx="2331720" cy="3154680"/>
          </a:xfrm>
          <a:prstGeom prst="rect">
            <a:avLst/>
          </a:prstGeom>
        </p:spPr>
      </p:pic>
      <p:graphicFrame>
        <p:nvGraphicFramePr>
          <p:cNvPr id="52230" name="对象 1"/>
          <p:cNvGraphicFramePr/>
          <p:nvPr>
            <p:custDataLst>
              <p:tags r:id="rId2"/>
            </p:custDataLst>
          </p:nvPr>
        </p:nvGraphicFramePr>
        <p:xfrm>
          <a:off x="381000" y="1332865"/>
          <a:ext cx="2825750" cy="2674620"/>
        </p:xfrm>
        <a:graphic>
          <a:graphicData uri="http://schemas.openxmlformats.org/presentationml/2006/ole">
            <mc:AlternateContent xmlns:mc="http://schemas.openxmlformats.org/markup-compatibility/2006">
              <mc:Choice xmlns:v="urn:schemas-microsoft-com:vml" Requires="v">
                <p:oleObj spid="_x0000_s3077" name="" r:id="rId3" imgW="2609850" imgH="2387600" progId="Paint.Picture">
                  <p:embed/>
                </p:oleObj>
              </mc:Choice>
              <mc:Fallback>
                <p:oleObj name="" r:id="rId3" imgW="2609850" imgH="2387600" progId="Paint.Picture">
                  <p:embed/>
                  <p:pic>
                    <p:nvPicPr>
                      <p:cNvPr id="0" name="图片 3076"/>
                      <p:cNvPicPr/>
                      <p:nvPr/>
                    </p:nvPicPr>
                    <p:blipFill>
                      <a:blip r:embed="rId4"/>
                      <a:stretch>
                        <a:fillRect/>
                      </a:stretch>
                    </p:blipFill>
                    <p:spPr>
                      <a:xfrm>
                        <a:off x="381000" y="1332865"/>
                        <a:ext cx="2825750" cy="2674620"/>
                      </a:xfrm>
                      <a:prstGeom prst="rect">
                        <a:avLst/>
                      </a:prstGeom>
                      <a:noFill/>
                      <a:ln w="38100">
                        <a:noFill/>
                        <a:miter/>
                      </a:ln>
                    </p:spPr>
                  </p:pic>
                </p:oleObj>
              </mc:Fallback>
            </mc:AlternateContent>
          </a:graphicData>
        </a:graphic>
      </p:graphicFrame>
      <p:graphicFrame>
        <p:nvGraphicFramePr>
          <p:cNvPr id="7" name="对象 6"/>
          <p:cNvGraphicFramePr/>
          <p:nvPr/>
        </p:nvGraphicFramePr>
        <p:xfrm>
          <a:off x="3429000" y="1805305"/>
          <a:ext cx="2118995" cy="1827530"/>
        </p:xfrm>
        <a:graphic>
          <a:graphicData uri="http://schemas.openxmlformats.org/presentationml/2006/ole">
            <mc:AlternateContent xmlns:mc="http://schemas.openxmlformats.org/markup-compatibility/2006">
              <mc:Choice xmlns:v="urn:schemas-microsoft-com:vml" Requires="v">
                <p:oleObj spid="_x0000_s3087" name="" r:id="rId5" imgW="2654300" imgH="1822450" progId="Paint.Picture">
                  <p:embed/>
                </p:oleObj>
              </mc:Choice>
              <mc:Fallback>
                <p:oleObj name="" r:id="rId5" imgW="2654300" imgH="1822450" progId="Paint.Picture">
                  <p:embed/>
                  <p:pic>
                    <p:nvPicPr>
                      <p:cNvPr id="0" name="图片 3086"/>
                      <p:cNvPicPr/>
                      <p:nvPr/>
                    </p:nvPicPr>
                    <p:blipFill>
                      <a:blip r:embed="rId6"/>
                      <a:stretch>
                        <a:fillRect/>
                      </a:stretch>
                    </p:blipFill>
                    <p:spPr>
                      <a:xfrm>
                        <a:off x="3429000" y="1805305"/>
                        <a:ext cx="2118995" cy="1827530"/>
                      </a:xfrm>
                      <a:prstGeom prst="rect">
                        <a:avLst/>
                      </a:prstGeom>
                      <a:noFill/>
                      <a:ln w="38100">
                        <a:noFill/>
                        <a:miter/>
                      </a:ln>
                    </p:spPr>
                  </p:pic>
                </p:oleObj>
              </mc:Fallback>
            </mc:AlternateContent>
          </a:graphicData>
        </a:graphic>
      </p:graphicFrame>
      <p:pic>
        <p:nvPicPr>
          <p:cNvPr id="3" name="图片 2"/>
          <p:cNvPicPr>
            <a:picLocks noChangeAspect="1"/>
          </p:cNvPicPr>
          <p:nvPr/>
        </p:nvPicPr>
        <p:blipFill>
          <a:blip r:embed="rId7"/>
          <a:stretch>
            <a:fillRect/>
          </a:stretch>
        </p:blipFill>
        <p:spPr>
          <a:xfrm>
            <a:off x="6553200" y="2743200"/>
            <a:ext cx="2220595" cy="3023235"/>
          </a:xfrm>
          <a:prstGeom prst="rect">
            <a:avLst/>
          </a:prstGeom>
        </p:spPr>
      </p:pic>
      <p:pic>
        <p:nvPicPr>
          <p:cNvPr id="6" name="图片 5"/>
          <p:cNvPicPr>
            <a:picLocks noChangeAspect="1"/>
          </p:cNvPicPr>
          <p:nvPr/>
        </p:nvPicPr>
        <p:blipFill>
          <a:blip r:embed="rId8"/>
          <a:stretch>
            <a:fillRect/>
          </a:stretch>
        </p:blipFill>
        <p:spPr>
          <a:xfrm>
            <a:off x="5715000" y="3505200"/>
            <a:ext cx="2176780" cy="2830195"/>
          </a:xfrm>
          <a:prstGeom prst="rect">
            <a:avLst/>
          </a:prstGeom>
        </p:spPr>
      </p:pic>
      <p:pic>
        <p:nvPicPr>
          <p:cNvPr id="4" name="图片 3"/>
          <p:cNvPicPr>
            <a:picLocks noChangeAspect="1"/>
          </p:cNvPicPr>
          <p:nvPr>
            <p:custDataLst>
              <p:tags r:id="rId9"/>
            </p:custDataLst>
          </p:nvPr>
        </p:nvPicPr>
        <p:blipFill>
          <a:blip r:embed="rId10"/>
          <a:stretch>
            <a:fillRect/>
          </a:stretch>
        </p:blipFill>
        <p:spPr>
          <a:xfrm>
            <a:off x="381000" y="4342130"/>
            <a:ext cx="5342255" cy="1513840"/>
          </a:xfrm>
          <a:prstGeom prst="rect">
            <a:avLst/>
          </a:prstGeom>
          <a:noFill/>
          <a:ln w="9525">
            <a:noFill/>
          </a:ln>
        </p:spPr>
      </p:pic>
    </p:spTree>
    <p:custDataLst>
      <p:tags r:id="rId1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DW72~T5(4@A0253S)]EJ}14"/>
          <p:cNvPicPr>
            <a:picLocks noChangeAspect="1"/>
          </p:cNvPicPr>
          <p:nvPr>
            <p:custDataLst>
              <p:tags r:id="rId1"/>
            </p:custDataLst>
          </p:nvPr>
        </p:nvPicPr>
        <p:blipFill>
          <a:blip r:embed="rId2"/>
          <a:stretch>
            <a:fillRect/>
          </a:stretch>
        </p:blipFill>
        <p:spPr>
          <a:xfrm>
            <a:off x="2133600" y="1219200"/>
            <a:ext cx="4686300" cy="4686300"/>
          </a:xfrm>
          <a:prstGeom prst="rect">
            <a:avLst/>
          </a:prstGeom>
        </p:spPr>
      </p:pic>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dirty="0">
                <a:sym typeface="+mn-ea"/>
              </a:rPr>
              <a:t>6. </a:t>
            </a:r>
            <a:r>
              <a:rPr lang="zh-CN" altLang="en-US" sz="2800" dirty="0">
                <a:sym typeface="+mn-ea"/>
              </a:rPr>
              <a:t>不实用论文</a:t>
            </a:r>
            <a:r>
              <a:rPr lang="zh-CN" altLang="en-US" sz="2800" dirty="0">
                <a:sym typeface="+mn-ea"/>
              </a:rPr>
              <a:t>检讨</a:t>
            </a:r>
            <a:endParaRPr lang="zh-CN" altLang="en-US" sz="2800" dirty="0">
              <a:sym typeface="+mn-ea"/>
            </a:endParaRPr>
          </a:p>
        </p:txBody>
      </p:sp>
      <p:sp>
        <p:nvSpPr>
          <p:cNvPr id="5" name="文本框 4"/>
          <p:cNvSpPr txBox="1"/>
          <p:nvPr>
            <p:custDataLst>
              <p:tags r:id="rId3"/>
            </p:custDataLst>
          </p:nvPr>
        </p:nvSpPr>
        <p:spPr>
          <a:xfrm>
            <a:off x="381000" y="1143000"/>
            <a:ext cx="8474710" cy="4648835"/>
          </a:xfrm>
          <a:prstGeom prst="rect">
            <a:avLst/>
          </a:prstGeom>
          <a:noFill/>
          <a:ln w="9525">
            <a:noFill/>
          </a:ln>
        </p:spPr>
        <p:txBody>
          <a:bodyPr wrap="square">
            <a:noAutofit/>
          </a:bodyPr>
          <a:p>
            <a:pPr marL="266700" indent="-266700">
              <a:lnSpc>
                <a:spcPct val="150000"/>
              </a:lnSpc>
              <a:buFont typeface="Wingdings" panose="05000000000000000000" charset="0"/>
              <a:buChar char="Ø"/>
            </a:pPr>
            <a:r>
              <a:rPr lang="zh-CN" sz="1200">
                <a:ea typeface="宋体" panose="02010600030101010101" pitchFamily="2" charset="-122"/>
              </a:rPr>
              <a:t>严恭敏</a:t>
            </a:r>
            <a:r>
              <a:rPr lang="zh-CN" sz="1200">
                <a:sym typeface="+mn-ea"/>
              </a:rPr>
              <a:t>, 等</a:t>
            </a:r>
            <a:r>
              <a:rPr lang="zh-CN" sz="1200"/>
              <a:t>. </a:t>
            </a:r>
            <a:r>
              <a:rPr lang="zh-CN" sz="1200">
                <a:ea typeface="宋体" panose="02010600030101010101" pitchFamily="2" charset="-122"/>
              </a:rPr>
              <a:t>低精度的</a:t>
            </a:r>
            <a:r>
              <a:rPr lang="zh-CN" sz="1200"/>
              <a:t>SINS</a:t>
            </a:r>
            <a:r>
              <a:rPr lang="zh-CN" sz="1200">
                <a:ea typeface="宋体" panose="02010600030101010101" pitchFamily="2" charset="-122"/>
              </a:rPr>
              <a:t>／</a:t>
            </a:r>
            <a:r>
              <a:rPr lang="zh-CN" sz="1200"/>
              <a:t>GPS</a:t>
            </a:r>
            <a:r>
              <a:rPr lang="zh-CN" sz="1200">
                <a:ea typeface="宋体" panose="02010600030101010101" pitchFamily="2" charset="-122"/>
              </a:rPr>
              <a:t>组合导航系统中初始航向对准技术</a:t>
            </a:r>
            <a:r>
              <a:rPr lang="zh-CN" sz="1200"/>
              <a:t>(</a:t>
            </a:r>
            <a:r>
              <a:rPr lang="zh-CN" sz="1200">
                <a:ea typeface="宋体" panose="02010600030101010101" pitchFamily="2" charset="-122"/>
              </a:rPr>
              <a:t>英文</a:t>
            </a:r>
            <a:r>
              <a:rPr lang="zh-CN" sz="1200"/>
              <a:t>)[J]. </a:t>
            </a:r>
            <a:r>
              <a:rPr lang="zh-CN" sz="1200">
                <a:ea typeface="宋体" panose="02010600030101010101" pitchFamily="2" charset="-122"/>
              </a:rPr>
              <a:t>传感技术学报</a:t>
            </a:r>
            <a:r>
              <a:rPr lang="zh-CN" sz="1200"/>
              <a:t>,2007,20(1):237-241. </a:t>
            </a:r>
            <a:endParaRPr lang="zh-CN" sz="1200"/>
          </a:p>
          <a:p>
            <a:pPr marL="266700" indent="-266700">
              <a:lnSpc>
                <a:spcPct val="150000"/>
              </a:lnSpc>
              <a:buFont typeface="Wingdings" panose="05000000000000000000" charset="0"/>
              <a:buChar char="Ø"/>
            </a:pPr>
            <a:r>
              <a:rPr lang="zh-CN" sz="1200">
                <a:ea typeface="宋体" panose="02010600030101010101" pitchFamily="2" charset="-122"/>
              </a:rPr>
              <a:t>严恭敏</a:t>
            </a:r>
            <a:r>
              <a:rPr lang="zh-CN" sz="1200">
                <a:sym typeface="+mn-ea"/>
              </a:rPr>
              <a:t>, 等</a:t>
            </a:r>
            <a:r>
              <a:rPr lang="zh-CN" sz="1200"/>
              <a:t>. </a:t>
            </a:r>
            <a:r>
              <a:rPr lang="zh-CN" sz="1200">
                <a:ea typeface="宋体" panose="02010600030101010101" pitchFamily="2" charset="-122"/>
              </a:rPr>
              <a:t>简化</a:t>
            </a:r>
            <a:r>
              <a:rPr lang="zh-CN" sz="1200"/>
              <a:t>UKF</a:t>
            </a:r>
            <a:r>
              <a:rPr lang="zh-CN" sz="1200">
                <a:ea typeface="宋体" panose="02010600030101010101" pitchFamily="2" charset="-122"/>
              </a:rPr>
              <a:t>滤波在</a:t>
            </a:r>
            <a:r>
              <a:rPr lang="zh-CN" sz="1200"/>
              <a:t>SINS</a:t>
            </a:r>
            <a:r>
              <a:rPr lang="zh-CN" sz="1200">
                <a:ea typeface="宋体" panose="02010600030101010101" pitchFamily="2" charset="-122"/>
              </a:rPr>
              <a:t>大失准角初始对准中的应用</a:t>
            </a:r>
            <a:r>
              <a:rPr lang="zh-CN" sz="1200"/>
              <a:t>[J]. </a:t>
            </a:r>
            <a:r>
              <a:rPr lang="zh-CN" sz="1200">
                <a:ea typeface="宋体" panose="02010600030101010101" pitchFamily="2" charset="-122"/>
              </a:rPr>
              <a:t>中国惯性技术学报</a:t>
            </a:r>
            <a:r>
              <a:rPr lang="zh-CN" sz="1200"/>
              <a:t>,2008,16(3):253-264.</a:t>
            </a:r>
            <a:endParaRPr lang="zh-CN" sz="1200"/>
          </a:p>
          <a:p>
            <a:pPr marL="266700" indent="-266700">
              <a:lnSpc>
                <a:spcPct val="150000"/>
              </a:lnSpc>
              <a:buFont typeface="Wingdings" panose="05000000000000000000" charset="0"/>
              <a:buChar char="Ø"/>
            </a:pPr>
            <a:r>
              <a:rPr lang="zh-CN" sz="1200">
                <a:ea typeface="宋体" panose="02010600030101010101" pitchFamily="2" charset="-122"/>
              </a:rPr>
              <a:t>严恭敏</a:t>
            </a:r>
            <a:r>
              <a:rPr lang="zh-CN" sz="1200">
                <a:sym typeface="+mn-ea"/>
              </a:rPr>
              <a:t>, 等</a:t>
            </a:r>
            <a:r>
              <a:rPr lang="zh-CN" sz="1200"/>
              <a:t>. </a:t>
            </a:r>
            <a:r>
              <a:rPr lang="zh-CN" sz="1200">
                <a:ea typeface="宋体" panose="02010600030101010101" pitchFamily="2" charset="-122"/>
              </a:rPr>
              <a:t>基于欧拉平台误差角的</a:t>
            </a:r>
            <a:r>
              <a:rPr lang="zh-CN" sz="1200"/>
              <a:t>SINS</a:t>
            </a:r>
            <a:r>
              <a:rPr lang="zh-CN" sz="1200">
                <a:ea typeface="宋体" panose="02010600030101010101" pitchFamily="2" charset="-122"/>
              </a:rPr>
              <a:t>非线性误差模型研究</a:t>
            </a:r>
            <a:r>
              <a:rPr lang="zh-CN" sz="1200"/>
              <a:t>[J]. </a:t>
            </a:r>
            <a:r>
              <a:rPr lang="zh-CN" sz="1200">
                <a:ea typeface="宋体" panose="02010600030101010101" pitchFamily="2" charset="-122"/>
              </a:rPr>
              <a:t>西北工业大学学报</a:t>
            </a:r>
            <a:r>
              <a:rPr lang="zh-CN" sz="1200"/>
              <a:t>,2009,27(4):511-516.</a:t>
            </a:r>
            <a:endParaRPr lang="zh-CN" sz="1200"/>
          </a:p>
          <a:p>
            <a:pPr marL="266700" indent="-266700">
              <a:lnSpc>
                <a:spcPct val="150000"/>
              </a:lnSpc>
              <a:buFont typeface="Wingdings" panose="05000000000000000000" charset="0"/>
              <a:buChar char="Ø"/>
            </a:pPr>
            <a:r>
              <a:rPr lang="zh-CN" sz="1200">
                <a:ea typeface="宋体" panose="02010600030101010101" pitchFamily="2" charset="-122"/>
              </a:rPr>
              <a:t>严恭敏</a:t>
            </a:r>
            <a:r>
              <a:rPr lang="zh-CN" sz="1200"/>
              <a:t>, </a:t>
            </a:r>
            <a:r>
              <a:rPr lang="zh-CN" sz="1200">
                <a:ea typeface="宋体" panose="02010600030101010101" pitchFamily="2" charset="-122"/>
              </a:rPr>
              <a:t>等</a:t>
            </a:r>
            <a:r>
              <a:rPr lang="zh-CN" sz="1200"/>
              <a:t>. </a:t>
            </a:r>
            <a:r>
              <a:rPr lang="zh-CN" sz="1200">
                <a:ea typeface="宋体" panose="02010600030101010101" pitchFamily="2" charset="-122"/>
              </a:rPr>
              <a:t>一种改进</a:t>
            </a:r>
            <a:r>
              <a:rPr lang="zh-CN" sz="1200"/>
              <a:t>RLS</a:t>
            </a:r>
            <a:r>
              <a:rPr lang="zh-CN" sz="1200">
                <a:ea typeface="宋体" panose="02010600030101010101" pitchFamily="2" charset="-122"/>
              </a:rPr>
              <a:t>算法及其在</a:t>
            </a:r>
            <a:r>
              <a:rPr lang="zh-CN" sz="1200"/>
              <a:t>SINS</a:t>
            </a:r>
            <a:r>
              <a:rPr lang="zh-CN" sz="1200">
                <a:ea typeface="宋体" panose="02010600030101010101" pitchFamily="2" charset="-122"/>
              </a:rPr>
              <a:t>快速对准中的应用</a:t>
            </a:r>
            <a:r>
              <a:rPr lang="zh-CN" sz="1200"/>
              <a:t>[J]. </a:t>
            </a:r>
            <a:r>
              <a:rPr lang="zh-CN" sz="1200">
                <a:ea typeface="宋体" panose="02010600030101010101" pitchFamily="2" charset="-122"/>
              </a:rPr>
              <a:t>宇航学报</a:t>
            </a:r>
            <a:r>
              <a:rPr lang="zh-CN" sz="1200"/>
              <a:t>,2010,31(8):1958-1963.</a:t>
            </a:r>
            <a:endParaRPr lang="zh-CN" sz="1200"/>
          </a:p>
          <a:p>
            <a:pPr marL="266700" indent="-266700">
              <a:lnSpc>
                <a:spcPct val="150000"/>
              </a:lnSpc>
              <a:buFont typeface="Wingdings" panose="05000000000000000000" charset="0"/>
              <a:buChar char="Ø"/>
            </a:pPr>
            <a:r>
              <a:rPr lang="zh-CN" sz="1200">
                <a:ea typeface="宋体" panose="02010600030101010101" pitchFamily="2" charset="-122"/>
              </a:rPr>
              <a:t>严恭敏</a:t>
            </a:r>
            <a:r>
              <a:rPr lang="zh-CN" sz="1200"/>
              <a:t>, </a:t>
            </a:r>
            <a:r>
              <a:rPr lang="zh-CN" sz="1200">
                <a:ea typeface="宋体" panose="02010600030101010101" pitchFamily="2" charset="-122"/>
              </a:rPr>
              <a:t>等</a:t>
            </a:r>
            <a:r>
              <a:rPr lang="zh-CN" sz="1200"/>
              <a:t>. </a:t>
            </a:r>
            <a:r>
              <a:rPr lang="zh-CN" sz="1200">
                <a:ea typeface="宋体" panose="02010600030101010101" pitchFamily="2" charset="-122"/>
              </a:rPr>
              <a:t>捷联惯导系统改进参数辨识初始对准方法</a:t>
            </a:r>
            <a:r>
              <a:rPr lang="zh-CN" sz="1200"/>
              <a:t>[J]. </a:t>
            </a:r>
            <a:r>
              <a:rPr lang="zh-CN" sz="1200">
                <a:ea typeface="宋体" panose="02010600030101010101" pitchFamily="2" charset="-122"/>
              </a:rPr>
              <a:t>中国惯性技术学报</a:t>
            </a:r>
            <a:r>
              <a:rPr lang="zh-CN" sz="1200"/>
              <a:t>,2010,18(5):523-526. </a:t>
            </a:r>
            <a:endParaRPr lang="zh-CN" sz="1200"/>
          </a:p>
          <a:p>
            <a:pPr marL="266700" indent="-266700">
              <a:lnSpc>
                <a:spcPct val="150000"/>
              </a:lnSpc>
              <a:buFont typeface="Wingdings" panose="05000000000000000000" charset="0"/>
              <a:buChar char="Ø"/>
            </a:pPr>
            <a:r>
              <a:rPr lang="zh-CN" sz="1200">
                <a:ea typeface="宋体" panose="02010600030101010101" pitchFamily="2" charset="-122"/>
              </a:rPr>
              <a:t>严恭敏</a:t>
            </a:r>
            <a:r>
              <a:rPr lang="zh-CN" sz="1200"/>
              <a:t>, </a:t>
            </a:r>
            <a:r>
              <a:rPr lang="zh-CN" sz="1200">
                <a:ea typeface="宋体" panose="02010600030101010101" pitchFamily="2" charset="-122"/>
              </a:rPr>
              <a:t>等</a:t>
            </a:r>
            <a:r>
              <a:rPr lang="zh-CN" sz="1200"/>
              <a:t>. </a:t>
            </a:r>
            <a:r>
              <a:rPr lang="zh-CN" sz="1200">
                <a:ea typeface="宋体" panose="02010600030101010101" pitchFamily="2" charset="-122"/>
              </a:rPr>
              <a:t>基于外定位阻尼的捷联惯导算法设计</a:t>
            </a:r>
            <a:r>
              <a:rPr lang="zh-CN" sz="1200"/>
              <a:t>[J]. </a:t>
            </a:r>
            <a:r>
              <a:rPr lang="zh-CN" sz="1200">
                <a:ea typeface="宋体" panose="02010600030101010101" pitchFamily="2" charset="-122"/>
              </a:rPr>
              <a:t>中国惯性技术学报</a:t>
            </a:r>
            <a:r>
              <a:rPr lang="zh-CN" sz="1200"/>
              <a:t>,2011,19(2):127-130. </a:t>
            </a:r>
            <a:endParaRPr lang="zh-CN" sz="1200"/>
          </a:p>
          <a:p>
            <a:pPr marL="266700" indent="-266700">
              <a:lnSpc>
                <a:spcPct val="150000"/>
              </a:lnSpc>
              <a:buFont typeface="Wingdings" panose="05000000000000000000" charset="0"/>
              <a:buChar char="Ø"/>
            </a:pPr>
            <a:r>
              <a:rPr lang="zh-CN" sz="1200">
                <a:ea typeface="宋体" panose="02010600030101010101" pitchFamily="2" charset="-122"/>
              </a:rPr>
              <a:t>严恭敏</a:t>
            </a:r>
            <a:r>
              <a:rPr lang="zh-CN" sz="1200">
                <a:sym typeface="+mn-ea"/>
              </a:rPr>
              <a:t>,</a:t>
            </a:r>
            <a:r>
              <a:rPr lang="en-US" altLang="zh-CN" sz="1200">
                <a:sym typeface="+mn-ea"/>
              </a:rPr>
              <a:t> </a:t>
            </a:r>
            <a:r>
              <a:rPr lang="zh-CN" sz="1200">
                <a:sym typeface="+mn-ea"/>
              </a:rPr>
              <a:t>等</a:t>
            </a:r>
            <a:r>
              <a:rPr lang="zh-CN" sz="1200"/>
              <a:t>. </a:t>
            </a:r>
            <a:r>
              <a:rPr lang="zh-CN" sz="1200">
                <a:ea typeface="宋体" panose="02010600030101010101" pitchFamily="2" charset="-122"/>
              </a:rPr>
              <a:t>一种激光陀螺</a:t>
            </a:r>
            <a:r>
              <a:rPr lang="zh-CN" sz="1200"/>
              <a:t>SIMU</a:t>
            </a:r>
            <a:r>
              <a:rPr lang="zh-CN" sz="1200">
                <a:ea typeface="宋体" panose="02010600030101010101" pitchFamily="2" charset="-122"/>
              </a:rPr>
              <a:t>标定新方法的改进</a:t>
            </a:r>
            <a:r>
              <a:rPr lang="zh-CN" sz="1200"/>
              <a:t>[C]. </a:t>
            </a:r>
            <a:r>
              <a:rPr lang="zh-CN" sz="1200">
                <a:ea typeface="宋体" panose="02010600030101010101" pitchFamily="2" charset="-122"/>
              </a:rPr>
              <a:t>第</a:t>
            </a:r>
            <a:r>
              <a:rPr lang="zh-CN" sz="1200"/>
              <a:t>32</a:t>
            </a:r>
            <a:r>
              <a:rPr lang="zh-CN" sz="1200">
                <a:ea typeface="宋体" panose="02010600030101010101" pitchFamily="2" charset="-122"/>
              </a:rPr>
              <a:t>届中国控制会议论文集（</a:t>
            </a:r>
            <a:r>
              <a:rPr lang="zh-CN" sz="1200"/>
              <a:t>C</a:t>
            </a:r>
            <a:r>
              <a:rPr lang="zh-CN" sz="1200">
                <a:ea typeface="宋体" panose="02010600030101010101" pitchFamily="2" charset="-122"/>
              </a:rPr>
              <a:t>卷）</a:t>
            </a:r>
            <a:r>
              <a:rPr lang="zh-CN" sz="1200"/>
              <a:t>,</a:t>
            </a:r>
            <a:r>
              <a:rPr lang="zh-CN" sz="1200">
                <a:ea typeface="宋体" panose="02010600030101010101" pitchFamily="2" charset="-122"/>
              </a:rPr>
              <a:t>西安</a:t>
            </a:r>
            <a:r>
              <a:rPr lang="zh-CN" sz="1200"/>
              <a:t>,2013: 4861-4865.</a:t>
            </a:r>
            <a:endParaRPr lang="zh-CN" sz="1200"/>
          </a:p>
          <a:p>
            <a:pPr marL="266700" indent="-266700">
              <a:lnSpc>
                <a:spcPct val="150000"/>
              </a:lnSpc>
              <a:buFont typeface="Wingdings" panose="05000000000000000000" charset="0"/>
              <a:buChar char="Ø"/>
            </a:pPr>
            <a:r>
              <a:rPr lang="zh-CN" sz="1200">
                <a:ea typeface="宋体" panose="02010600030101010101" pitchFamily="2" charset="-122"/>
              </a:rPr>
              <a:t>严恭敏</a:t>
            </a:r>
            <a:r>
              <a:rPr lang="zh-CN" sz="1200"/>
              <a:t>,</a:t>
            </a:r>
            <a:r>
              <a:rPr lang="en-US" altLang="zh-CN" sz="1200"/>
              <a:t> </a:t>
            </a:r>
            <a:r>
              <a:rPr lang="zh-CN" sz="1200">
                <a:ea typeface="宋体" panose="02010600030101010101" pitchFamily="2" charset="-122"/>
              </a:rPr>
              <a:t>等</a:t>
            </a:r>
            <a:r>
              <a:rPr lang="zh-CN" sz="1200"/>
              <a:t>. </a:t>
            </a:r>
            <a:r>
              <a:rPr lang="zh-CN" sz="1200">
                <a:ea typeface="宋体" panose="02010600030101010101" pitchFamily="2" charset="-122"/>
              </a:rPr>
              <a:t>基于惯导和无时延滤波器的舰船升沉测量</a:t>
            </a:r>
            <a:r>
              <a:rPr lang="zh-CN" sz="1200"/>
              <a:t>[J]. </a:t>
            </a:r>
            <a:r>
              <a:rPr lang="zh-CN" sz="1200">
                <a:ea typeface="宋体" panose="02010600030101010101" pitchFamily="2" charset="-122"/>
              </a:rPr>
              <a:t>导航与定位学报</a:t>
            </a:r>
            <a:r>
              <a:rPr lang="zh-CN" sz="1200"/>
              <a:t>,2016,4(2):91-93,107.</a:t>
            </a:r>
            <a:endParaRPr lang="zh-CN" sz="1200"/>
          </a:p>
          <a:p>
            <a:pPr marL="266700" indent="-266700">
              <a:lnSpc>
                <a:spcPct val="150000"/>
              </a:lnSpc>
              <a:buFont typeface="Wingdings" panose="05000000000000000000" charset="0"/>
              <a:buChar char="Ø"/>
            </a:pPr>
            <a:r>
              <a:rPr lang="zh-CN" sz="1200">
                <a:ea typeface="宋体" panose="02010600030101010101" pitchFamily="2" charset="-122"/>
              </a:rPr>
              <a:t>严恭敏</a:t>
            </a:r>
            <a:r>
              <a:rPr lang="zh-CN" sz="1200"/>
              <a:t>, </a:t>
            </a:r>
            <a:r>
              <a:rPr lang="zh-CN" sz="1200">
                <a:ea typeface="宋体" panose="02010600030101010101" pitchFamily="2" charset="-122"/>
              </a:rPr>
              <a:t>等</a:t>
            </a:r>
            <a:r>
              <a:rPr lang="zh-CN" sz="1200"/>
              <a:t>. </a:t>
            </a:r>
            <a:r>
              <a:rPr lang="zh-CN" sz="1200">
                <a:ea typeface="宋体" panose="02010600030101010101" pitchFamily="2" charset="-122"/>
              </a:rPr>
              <a:t>一种求解姿态不可交换误差补偿系数的通用方法</a:t>
            </a:r>
            <a:r>
              <a:rPr lang="zh-CN" sz="1200"/>
              <a:t>[J]. </a:t>
            </a:r>
            <a:r>
              <a:rPr lang="zh-CN" sz="1200">
                <a:ea typeface="宋体" panose="02010600030101010101" pitchFamily="2" charset="-122"/>
              </a:rPr>
              <a:t>宇航学报</a:t>
            </a:r>
            <a:r>
              <a:rPr lang="zh-CN" sz="1200"/>
              <a:t>, 2017,38(7): 723-727.</a:t>
            </a:r>
            <a:endParaRPr lang="zh-CN" sz="1200">
              <a:ea typeface="宋体" panose="02010600030101010101" pitchFamily="2" charset="-122"/>
            </a:endParaRPr>
          </a:p>
          <a:p>
            <a:pPr marL="266700" indent="-266700">
              <a:lnSpc>
                <a:spcPct val="150000"/>
              </a:lnSpc>
              <a:buFont typeface="Wingdings" panose="05000000000000000000" charset="0"/>
              <a:buChar char="Ø"/>
            </a:pPr>
            <a:r>
              <a:rPr lang="zh-CN" sz="1200">
                <a:ea typeface="宋体" panose="02010600030101010101" pitchFamily="2" charset="-122"/>
              </a:rPr>
              <a:t>严恭敏</a:t>
            </a:r>
            <a:r>
              <a:rPr lang="zh-CN" sz="1200"/>
              <a:t>, </a:t>
            </a:r>
            <a:r>
              <a:rPr lang="zh-CN" sz="1200">
                <a:ea typeface="宋体" panose="02010600030101010101" pitchFamily="2" charset="-122"/>
              </a:rPr>
              <a:t>等</a:t>
            </a:r>
            <a:r>
              <a:rPr lang="zh-CN" sz="1200"/>
              <a:t>. </a:t>
            </a:r>
            <a:r>
              <a:rPr lang="zh-CN" sz="1200">
                <a:ea typeface="宋体" panose="02010600030101010101" pitchFamily="2" charset="-122"/>
              </a:rPr>
              <a:t>基于毕卡迭代的捷联姿态更新精确数值解法</a:t>
            </a:r>
            <a:r>
              <a:rPr lang="zh-CN" sz="1200"/>
              <a:t>[J]. </a:t>
            </a:r>
            <a:r>
              <a:rPr lang="zh-CN" sz="1200">
                <a:ea typeface="宋体" panose="02010600030101010101" pitchFamily="2" charset="-122"/>
              </a:rPr>
              <a:t>宇航学报</a:t>
            </a:r>
            <a:r>
              <a:rPr lang="zh-CN" sz="1200"/>
              <a:t>, 2017, 38(12): 1307-1313. </a:t>
            </a:r>
            <a:endParaRPr lang="zh-CN" sz="1200"/>
          </a:p>
          <a:p>
            <a:pPr marL="266700" indent="-266700">
              <a:lnSpc>
                <a:spcPct val="150000"/>
              </a:lnSpc>
              <a:buFont typeface="Wingdings" panose="05000000000000000000" charset="0"/>
              <a:buChar char="Ø"/>
            </a:pPr>
            <a:r>
              <a:rPr lang="zh-CN" sz="1200">
                <a:ea typeface="宋体" panose="02010600030101010101" pitchFamily="2" charset="-122"/>
              </a:rPr>
              <a:t>严恭敏</a:t>
            </a:r>
            <a:r>
              <a:rPr lang="zh-CN" sz="1200"/>
              <a:t>, </a:t>
            </a:r>
            <a:r>
              <a:rPr lang="zh-CN" sz="1200">
                <a:ea typeface="宋体" panose="02010600030101010101" pitchFamily="2" charset="-122"/>
              </a:rPr>
              <a:t>等</a:t>
            </a:r>
            <a:r>
              <a:rPr lang="zh-CN" sz="1200"/>
              <a:t>. </a:t>
            </a:r>
            <a:r>
              <a:rPr lang="zh-CN" sz="1200">
                <a:ea typeface="宋体" panose="02010600030101010101" pitchFamily="2" charset="-122"/>
              </a:rPr>
              <a:t>一种无误差的捷联惯导数值更新新算法</a:t>
            </a:r>
            <a:r>
              <a:rPr lang="zh-CN" sz="1200"/>
              <a:t>[J]. </a:t>
            </a:r>
            <a:r>
              <a:rPr lang="zh-CN" sz="1200">
                <a:ea typeface="宋体" panose="02010600030101010101" pitchFamily="2" charset="-122"/>
              </a:rPr>
              <a:t>导航定位学报</a:t>
            </a:r>
            <a:r>
              <a:rPr lang="zh-CN" sz="1200"/>
              <a:t>, 2018,6(2): 20-22,35.</a:t>
            </a:r>
            <a:endParaRPr lang="zh-CN" sz="1200"/>
          </a:p>
          <a:p>
            <a:pPr marL="266700" indent="-266700">
              <a:lnSpc>
                <a:spcPct val="150000"/>
              </a:lnSpc>
              <a:buFont typeface="Wingdings" panose="05000000000000000000" charset="0"/>
              <a:buChar char="Ø"/>
            </a:pPr>
            <a:r>
              <a:rPr lang="zh-CN" sz="1200">
                <a:ea typeface="宋体" panose="02010600030101010101" pitchFamily="2" charset="-122"/>
              </a:rPr>
              <a:t>严恭敏</a:t>
            </a:r>
            <a:r>
              <a:rPr lang="zh-CN" sz="1200">
                <a:sym typeface="+mn-ea"/>
              </a:rPr>
              <a:t>, 等</a:t>
            </a:r>
            <a:r>
              <a:rPr lang="zh-CN" sz="1200"/>
              <a:t>. </a:t>
            </a:r>
            <a:r>
              <a:rPr lang="zh-CN" sz="1200">
                <a:ea typeface="宋体" panose="02010600030101010101" pitchFamily="2" charset="-122"/>
              </a:rPr>
              <a:t>基于多项式迭代的等效旋转矢量微分方程精确数值算法</a:t>
            </a:r>
            <a:r>
              <a:rPr lang="zh-CN" sz="1200"/>
              <a:t>[J]. </a:t>
            </a:r>
            <a:r>
              <a:rPr lang="zh-CN" sz="1200">
                <a:ea typeface="宋体" panose="02010600030101010101" pitchFamily="2" charset="-122"/>
              </a:rPr>
              <a:t>中国惯性技术学报</a:t>
            </a:r>
            <a:r>
              <a:rPr lang="zh-CN" sz="1200"/>
              <a:t>,2018,26(6):708-712. </a:t>
            </a:r>
            <a:endParaRPr lang="zh-CN" sz="1200"/>
          </a:p>
          <a:p>
            <a:pPr marL="266700" indent="-266700">
              <a:lnSpc>
                <a:spcPct val="150000"/>
              </a:lnSpc>
              <a:buFont typeface="Wingdings" panose="05000000000000000000" charset="0"/>
              <a:buChar char="Ø"/>
            </a:pPr>
            <a:r>
              <a:rPr lang="zh-CN" sz="1200">
                <a:ea typeface="宋体" panose="02010600030101010101" pitchFamily="2" charset="-122"/>
              </a:rPr>
              <a:t>严恭敏</a:t>
            </a:r>
            <a:r>
              <a:rPr lang="zh-CN" sz="1200"/>
              <a:t>, </a:t>
            </a:r>
            <a:r>
              <a:rPr lang="zh-CN" sz="1200">
                <a:ea typeface="宋体" panose="02010600030101010101" pitchFamily="2" charset="-122"/>
              </a:rPr>
              <a:t>等</a:t>
            </a:r>
            <a:r>
              <a:rPr lang="zh-CN" sz="1200"/>
              <a:t>. </a:t>
            </a:r>
            <a:r>
              <a:rPr lang="zh-CN" sz="1200">
                <a:ea typeface="宋体" panose="02010600030101010101" pitchFamily="2" charset="-122"/>
              </a:rPr>
              <a:t>纬度未知条件下的抗扰动惯性系初始对准改进方法</a:t>
            </a:r>
            <a:r>
              <a:rPr lang="zh-CN" sz="1200"/>
              <a:t>[J]. </a:t>
            </a:r>
            <a:r>
              <a:rPr lang="zh-CN" sz="1200">
                <a:ea typeface="宋体" panose="02010600030101010101" pitchFamily="2" charset="-122"/>
              </a:rPr>
              <a:t>中国惯性技术学报</a:t>
            </a:r>
            <a:r>
              <a:rPr lang="zh-CN" sz="1200"/>
              <a:t>,2020,28(2):141-146.</a:t>
            </a:r>
            <a:endParaRPr lang="zh-CN" sz="1200"/>
          </a:p>
          <a:p>
            <a:pPr marL="266700" indent="-266700">
              <a:lnSpc>
                <a:spcPct val="150000"/>
              </a:lnSpc>
              <a:buFont typeface="Wingdings" panose="05000000000000000000" charset="0"/>
              <a:buChar char="Ø"/>
            </a:pPr>
            <a:r>
              <a:rPr lang="zh-CN" sz="1200">
                <a:ea typeface="宋体" panose="02010600030101010101" pitchFamily="2" charset="-122"/>
              </a:rPr>
              <a:t>严恭敏</a:t>
            </a:r>
            <a:r>
              <a:rPr lang="zh-CN" sz="1200">
                <a:sym typeface="+mn-ea"/>
              </a:rPr>
              <a:t>, 等</a:t>
            </a:r>
            <a:r>
              <a:rPr lang="zh-CN" sz="1200"/>
              <a:t>. </a:t>
            </a:r>
            <a:r>
              <a:rPr lang="zh-CN" sz="1200">
                <a:ea typeface="宋体" panose="02010600030101010101" pitchFamily="2" charset="-122"/>
              </a:rPr>
              <a:t>一种求解等效旋转矢量高阶误差补偿系数的新方法</a:t>
            </a:r>
            <a:r>
              <a:rPr lang="zh-CN" sz="1200"/>
              <a:t>[J]. </a:t>
            </a:r>
            <a:r>
              <a:rPr lang="zh-CN" sz="1200">
                <a:ea typeface="宋体" panose="02010600030101010101" pitchFamily="2" charset="-122"/>
              </a:rPr>
              <a:t>中国惯性技术学报</a:t>
            </a:r>
            <a:r>
              <a:rPr lang="zh-CN" sz="1200"/>
              <a:t>,2020,28(3):347-352,396. </a:t>
            </a:r>
            <a:endParaRPr lang="zh-CN" sz="1200"/>
          </a:p>
          <a:p>
            <a:pPr marL="266700" indent="-266700">
              <a:lnSpc>
                <a:spcPct val="150000"/>
              </a:lnSpc>
              <a:buFont typeface="Wingdings" panose="05000000000000000000" charset="0"/>
              <a:buChar char="Ø"/>
            </a:pPr>
            <a:r>
              <a:rPr lang="zh-CN" sz="1200">
                <a:ea typeface="宋体" panose="02010600030101010101" pitchFamily="2" charset="-122"/>
              </a:rPr>
              <a:t>严恭敏</a:t>
            </a:r>
            <a:r>
              <a:rPr lang="zh-CN" sz="1200">
                <a:sym typeface="+mn-ea"/>
              </a:rPr>
              <a:t>, 等</a:t>
            </a:r>
            <a:r>
              <a:rPr lang="zh-CN" sz="1200"/>
              <a:t>. </a:t>
            </a:r>
            <a:r>
              <a:rPr lang="zh-CN" sz="1200">
                <a:ea typeface="宋体" panose="02010600030101010101" pitchFamily="2" charset="-122"/>
              </a:rPr>
              <a:t>地球自转模型误差对高精度惯导系统定位精度的影响分析</a:t>
            </a:r>
            <a:r>
              <a:rPr lang="zh-CN" sz="1200"/>
              <a:t>[J]. </a:t>
            </a:r>
            <a:r>
              <a:rPr lang="zh-CN" sz="1200">
                <a:ea typeface="宋体" panose="02010600030101010101" pitchFamily="2" charset="-122"/>
              </a:rPr>
              <a:t>中国惯性技术学报</a:t>
            </a:r>
            <a:r>
              <a:rPr lang="zh-CN" sz="1200"/>
              <a:t>,2022,30(2):154-158,167.</a:t>
            </a:r>
            <a:endParaRPr lang="zh-CN" sz="1200"/>
          </a:p>
          <a:p>
            <a:pPr marL="266700" indent="-266700">
              <a:lnSpc>
                <a:spcPct val="150000"/>
              </a:lnSpc>
              <a:buFont typeface="Wingdings" panose="05000000000000000000" charset="0"/>
              <a:buChar char="Ø"/>
            </a:pPr>
            <a:r>
              <a:rPr lang="en-US" altLang="zh-CN" sz="1200"/>
              <a:t>......</a:t>
            </a:r>
            <a:endParaRPr lang="zh-CN" sz="1200"/>
          </a:p>
          <a:p>
            <a:pPr marL="171450" indent="-171450">
              <a:lnSpc>
                <a:spcPct val="140000"/>
              </a:lnSpc>
              <a:buFont typeface="Wingdings" panose="05000000000000000000" charset="0"/>
              <a:buChar char="Ø"/>
            </a:pPr>
            <a:endParaRPr lang="zh-CN" sz="1200"/>
          </a:p>
        </p:txBody>
      </p:sp>
    </p:spTree>
    <p:custDataLst>
      <p:tags r:id="rId4"/>
    </p:custData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灯片编号占位符 5"/>
          <p:cNvSpPr txBox="1">
            <a:spLocks noGrp="1"/>
          </p:cNvSpPr>
          <p:nvPr>
            <p:ph type="sldNum" sz="quarter" idx="12"/>
          </p:nvPr>
        </p:nvSpPr>
        <p:spPr/>
        <p:txBody>
          <a:bodyPr/>
          <a:p>
            <a:pPr marL="0" indent="0" algn="r" eaLnBrk="1" hangingPunct="1">
              <a:spcBef>
                <a:spcPct val="0"/>
              </a:spcBef>
              <a:buNone/>
            </a:pPr>
            <a:fld id="{9A0DB2DC-4C9A-4742-B13C-FB6460FD3503}" type="slidenum">
              <a:rPr lang="en-US" altLang="zh-CN" sz="1400" dirty="0"/>
            </a:fld>
            <a:endParaRPr lang="en-US" altLang="zh-CN" sz="1400" dirty="0"/>
          </a:p>
        </p:txBody>
      </p:sp>
      <p:sp>
        <p:nvSpPr>
          <p:cNvPr id="37891" name="Rectangle 2"/>
          <p:cNvSpPr>
            <a:spLocks noGrp="1"/>
          </p:cNvSpPr>
          <p:nvPr>
            <p:ph type="ctrTitle"/>
          </p:nvPr>
        </p:nvSpPr>
        <p:spPr>
          <a:xfrm>
            <a:off x="914400" y="2514600"/>
            <a:ext cx="7491095" cy="1470025"/>
          </a:xfrm>
        </p:spPr>
        <p:txBody>
          <a:bodyPr vert="horz" wrap="square" lIns="91440" tIns="45720" rIns="91440" bIns="45720" anchor="ctr" anchorCtr="0"/>
          <a:p>
            <a:pPr eaLnBrk="1" hangingPunct="1">
              <a:buClrTx/>
              <a:buSzTx/>
              <a:buFontTx/>
            </a:pPr>
            <a:r>
              <a:rPr lang="zh-CN" altLang="en-US" sz="4400" b="1" kern="1200" dirty="0">
                <a:latin typeface="+mj-lt"/>
                <a:ea typeface="+mj-ea"/>
                <a:cs typeface="+mj-cs"/>
              </a:rPr>
              <a:t>欢迎拍砖，谢谢！</a:t>
            </a:r>
            <a:endParaRPr lang="zh-CN" altLang="en-US" sz="4400" b="1" kern="1200" dirty="0">
              <a:latin typeface="+mj-lt"/>
              <a:ea typeface="+mj-ea"/>
              <a:cs typeface="+mj-c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文本框 8"/>
          <p:cNvSpPr txBox="1"/>
          <p:nvPr/>
        </p:nvSpPr>
        <p:spPr>
          <a:xfrm>
            <a:off x="152400" y="5715000"/>
            <a:ext cx="7320280" cy="275590"/>
          </a:xfrm>
          <a:prstGeom prst="rect">
            <a:avLst/>
          </a:prstGeom>
          <a:noFill/>
        </p:spPr>
        <p:txBody>
          <a:bodyPr wrap="square" rtlCol="0" anchor="t">
            <a:spAutoFit/>
          </a:bodyPr>
          <a:p>
            <a:r>
              <a:rPr lang="zh-CN" altLang="en-US" sz="1200"/>
              <a:t>[1]袁瑞铭,孙枫,陈慧.光纤陀螺信号的小波滤波方法研究[J].哈尔滨工业大学学报,2004(09):1235-1238.</a:t>
            </a:r>
            <a:endParaRPr lang="zh-CN" altLang="en-US" sz="1200"/>
          </a:p>
        </p:txBody>
      </p:sp>
      <p:sp>
        <p:nvSpPr>
          <p:cNvPr id="4" name="文本框 3"/>
          <p:cNvSpPr txBox="1"/>
          <p:nvPr/>
        </p:nvSpPr>
        <p:spPr>
          <a:xfrm>
            <a:off x="152400" y="2905760"/>
            <a:ext cx="8646795" cy="245110"/>
          </a:xfrm>
          <a:prstGeom prst="rect">
            <a:avLst/>
          </a:prstGeom>
          <a:noFill/>
        </p:spPr>
        <p:txBody>
          <a:bodyPr wrap="square" rtlCol="0" anchor="t">
            <a:spAutoFit/>
          </a:bodyPr>
          <a:p>
            <a:r>
              <a:rPr lang="zh-CN" altLang="en-US" sz="1000"/>
              <a:t>[1]李杰,张文栋,刘俊.基于时间序列分析的Kalman滤波方法在MEMS陀螺仪随机漂移误差补偿中的应用研究[J].传感技术学报,2006(05):2215-2219.</a:t>
            </a:r>
            <a:endParaRPr lang="zh-CN" altLang="en-US" sz="1000"/>
          </a:p>
        </p:txBody>
      </p:sp>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dirty="0">
                <a:sym typeface="+mn-ea"/>
              </a:rPr>
              <a:t>1. IMU</a:t>
            </a:r>
            <a:r>
              <a:rPr lang="zh-CN" altLang="en-US" sz="2800" dirty="0">
                <a:sym typeface="+mn-ea"/>
              </a:rPr>
              <a:t>数据</a:t>
            </a:r>
            <a:r>
              <a:rPr lang="zh-CN" altLang="en-US" sz="2800" dirty="0">
                <a:sym typeface="+mn-ea"/>
              </a:rPr>
              <a:t>预处理</a:t>
            </a:r>
            <a:r>
              <a:rPr lang="en-US" altLang="zh-CN" sz="2400" dirty="0">
                <a:sym typeface="+mn-ea"/>
              </a:rPr>
              <a:t>( </a:t>
            </a:r>
            <a:r>
              <a:rPr lang="en-US" sz="2400" dirty="0">
                <a:sym typeface="+mn-ea"/>
              </a:rPr>
              <a:t>ARMA/KF</a:t>
            </a:r>
            <a:r>
              <a:rPr lang="zh-CN" altLang="en-US" sz="2400" dirty="0">
                <a:sym typeface="+mn-ea"/>
              </a:rPr>
              <a:t>、小波陀螺降噪</a:t>
            </a:r>
            <a:r>
              <a:rPr lang="en-US" altLang="zh-CN" sz="2400" dirty="0">
                <a:sym typeface="+mn-ea"/>
              </a:rPr>
              <a:t>)</a:t>
            </a:r>
            <a:endParaRPr lang="en-US" altLang="zh-CN" sz="2400" dirty="0">
              <a:sym typeface="+mn-ea"/>
            </a:endParaRPr>
          </a:p>
        </p:txBody>
      </p:sp>
      <p:pic>
        <p:nvPicPr>
          <p:cNvPr id="2" name="图片 1"/>
          <p:cNvPicPr>
            <a:picLocks noChangeAspect="1"/>
          </p:cNvPicPr>
          <p:nvPr>
            <p:custDataLst>
              <p:tags r:id="rId1"/>
            </p:custDataLst>
          </p:nvPr>
        </p:nvPicPr>
        <p:blipFill>
          <a:blip r:embed="rId2"/>
          <a:stretch>
            <a:fillRect/>
          </a:stretch>
        </p:blipFill>
        <p:spPr>
          <a:xfrm>
            <a:off x="481965" y="1295400"/>
            <a:ext cx="3307715" cy="1932305"/>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3886200" y="1295400"/>
            <a:ext cx="4763770" cy="1962785"/>
          </a:xfrm>
          <a:prstGeom prst="rect">
            <a:avLst/>
          </a:prstGeom>
        </p:spPr>
      </p:pic>
      <p:pic>
        <p:nvPicPr>
          <p:cNvPr id="7" name="图片 6"/>
          <p:cNvPicPr>
            <a:picLocks noChangeAspect="1"/>
          </p:cNvPicPr>
          <p:nvPr/>
        </p:nvPicPr>
        <p:blipFill>
          <a:blip r:embed="rId5"/>
          <a:stretch>
            <a:fillRect/>
          </a:stretch>
        </p:blipFill>
        <p:spPr>
          <a:xfrm>
            <a:off x="381000" y="3429000"/>
            <a:ext cx="3688715" cy="2702560"/>
          </a:xfrm>
          <a:prstGeom prst="rect">
            <a:avLst/>
          </a:prstGeom>
        </p:spPr>
      </p:pic>
      <p:pic>
        <p:nvPicPr>
          <p:cNvPr id="8" name="图片 7"/>
          <p:cNvPicPr>
            <a:picLocks noChangeAspect="1"/>
          </p:cNvPicPr>
          <p:nvPr/>
        </p:nvPicPr>
        <p:blipFill>
          <a:blip r:embed="rId6"/>
          <a:stretch>
            <a:fillRect/>
          </a:stretch>
        </p:blipFill>
        <p:spPr>
          <a:xfrm>
            <a:off x="4210685" y="3429000"/>
            <a:ext cx="4714240" cy="2694305"/>
          </a:xfrm>
          <a:prstGeom prst="rect">
            <a:avLst/>
          </a:prstGeom>
        </p:spPr>
      </p:pic>
      <p:sp>
        <p:nvSpPr>
          <p:cNvPr id="5" name="文本框 4"/>
          <p:cNvSpPr txBox="1"/>
          <p:nvPr>
            <p:custDataLst>
              <p:tags r:id="rId7"/>
            </p:custDataLst>
          </p:nvPr>
        </p:nvSpPr>
        <p:spPr>
          <a:xfrm>
            <a:off x="299085" y="6172200"/>
            <a:ext cx="7624445" cy="460375"/>
          </a:xfrm>
          <a:prstGeom prst="rect">
            <a:avLst/>
          </a:prstGeom>
          <a:noFill/>
        </p:spPr>
        <p:txBody>
          <a:bodyPr wrap="square" rtlCol="0" anchor="t">
            <a:spAutoFit/>
          </a:bodyPr>
          <a:p>
            <a:pPr algn="ctr"/>
            <a:r>
              <a:rPr lang="zh-CN" altLang="en-US" sz="2400">
                <a:solidFill>
                  <a:srgbClr val="FF0000"/>
                </a:solidFill>
              </a:rPr>
              <a:t>最好的数据处理方法：高频采样、平均、</a:t>
            </a:r>
            <a:r>
              <a:rPr lang="zh-CN" altLang="en-US" sz="2400">
                <a:solidFill>
                  <a:srgbClr val="FF0000"/>
                </a:solidFill>
              </a:rPr>
              <a:t>再降频输出。</a:t>
            </a:r>
            <a:endParaRPr lang="zh-CN" altLang="en-US" sz="2400">
              <a:solidFill>
                <a:srgbClr val="FF0000"/>
              </a:solidFill>
            </a:endParaRPr>
          </a:p>
        </p:txBody>
      </p:sp>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文本框 11"/>
          <p:cNvSpPr txBox="1"/>
          <p:nvPr/>
        </p:nvSpPr>
        <p:spPr>
          <a:xfrm>
            <a:off x="533400" y="3581400"/>
            <a:ext cx="8611235" cy="306705"/>
          </a:xfrm>
          <a:prstGeom prst="rect">
            <a:avLst/>
          </a:prstGeom>
          <a:noFill/>
        </p:spPr>
        <p:txBody>
          <a:bodyPr wrap="square" rtlCol="0" anchor="t">
            <a:spAutoFit/>
          </a:bodyPr>
          <a:p>
            <a:r>
              <a:rPr lang="zh-CN" altLang="en-US" sz="1400"/>
              <a:t>[1]王峥,李建成.航空矢量重力测量中光纤陀螺随机漂移误差实时补偿方法[J].测绘学报,2017,46(02):144-150.</a:t>
            </a:r>
            <a:endParaRPr lang="zh-CN" altLang="en-US" sz="1400"/>
          </a:p>
        </p:txBody>
      </p:sp>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dirty="0">
                <a:sym typeface="+mn-ea"/>
              </a:rPr>
              <a:t>1. IMU</a:t>
            </a:r>
            <a:r>
              <a:rPr lang="zh-CN" altLang="en-US" sz="2800" dirty="0">
                <a:sym typeface="+mn-ea"/>
              </a:rPr>
              <a:t>数据预处理</a:t>
            </a:r>
            <a:r>
              <a:rPr lang="en-US" altLang="zh-CN" sz="2800" dirty="0">
                <a:sym typeface="+mn-ea"/>
              </a:rPr>
              <a:t>( </a:t>
            </a:r>
            <a:r>
              <a:rPr lang="en-US" sz="2800" dirty="0">
                <a:sym typeface="+mn-ea"/>
              </a:rPr>
              <a:t>ARMA/KF</a:t>
            </a:r>
            <a:r>
              <a:rPr lang="zh-CN" altLang="en-US" sz="2800" dirty="0">
                <a:sym typeface="+mn-ea"/>
              </a:rPr>
              <a:t>、小波陀螺降噪</a:t>
            </a:r>
            <a:r>
              <a:rPr lang="en-US" altLang="zh-CN" sz="2800" dirty="0">
                <a:sym typeface="+mn-ea"/>
              </a:rPr>
              <a:t>)</a:t>
            </a:r>
            <a:endParaRPr lang="zh-CN" altLang="en-US" sz="2800" dirty="0">
              <a:sym typeface="+mn-ea"/>
            </a:endParaRPr>
          </a:p>
        </p:txBody>
      </p:sp>
      <p:pic>
        <p:nvPicPr>
          <p:cNvPr id="5" name="图片 4"/>
          <p:cNvPicPr>
            <a:picLocks noChangeAspect="1"/>
          </p:cNvPicPr>
          <p:nvPr>
            <p:custDataLst>
              <p:tags r:id="rId1"/>
            </p:custDataLst>
          </p:nvPr>
        </p:nvPicPr>
        <p:blipFill>
          <a:blip r:embed="rId2"/>
          <a:stretch>
            <a:fillRect/>
          </a:stretch>
        </p:blipFill>
        <p:spPr>
          <a:xfrm>
            <a:off x="762000" y="1219200"/>
            <a:ext cx="3400425" cy="3093085"/>
          </a:xfrm>
          <a:prstGeom prst="rect">
            <a:avLst/>
          </a:prstGeom>
        </p:spPr>
      </p:pic>
      <p:pic>
        <p:nvPicPr>
          <p:cNvPr id="6" name="图片 5"/>
          <p:cNvPicPr>
            <a:picLocks noChangeAspect="1"/>
          </p:cNvPicPr>
          <p:nvPr>
            <p:custDataLst>
              <p:tags r:id="rId3"/>
            </p:custDataLst>
          </p:nvPr>
        </p:nvPicPr>
        <p:blipFill>
          <a:blip r:embed="rId4"/>
          <a:stretch>
            <a:fillRect/>
          </a:stretch>
        </p:blipFill>
        <p:spPr>
          <a:xfrm>
            <a:off x="4495800" y="1219200"/>
            <a:ext cx="3993515" cy="3093085"/>
          </a:xfrm>
          <a:prstGeom prst="rect">
            <a:avLst/>
          </a:prstGeom>
        </p:spPr>
      </p:pic>
      <p:pic>
        <p:nvPicPr>
          <p:cNvPr id="11" name="图片 10"/>
          <p:cNvPicPr>
            <a:picLocks noChangeAspect="1"/>
          </p:cNvPicPr>
          <p:nvPr>
            <p:custDataLst>
              <p:tags r:id="rId5"/>
            </p:custDataLst>
          </p:nvPr>
        </p:nvPicPr>
        <p:blipFill>
          <a:blip r:embed="rId6"/>
          <a:stretch>
            <a:fillRect/>
          </a:stretch>
        </p:blipFill>
        <p:spPr>
          <a:xfrm>
            <a:off x="2209800" y="4419600"/>
            <a:ext cx="4694555" cy="2136775"/>
          </a:xfrm>
          <a:prstGeom prst="rect">
            <a:avLst/>
          </a:prstGeom>
        </p:spPr>
      </p:pic>
    </p:spTree>
    <p:custDataLst>
      <p:tags r:id="rId7"/>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文本框 2"/>
          <p:cNvSpPr txBox="1"/>
          <p:nvPr/>
        </p:nvSpPr>
        <p:spPr>
          <a:xfrm>
            <a:off x="914400" y="5715000"/>
            <a:ext cx="7385685" cy="521970"/>
          </a:xfrm>
          <a:prstGeom prst="rect">
            <a:avLst/>
          </a:prstGeom>
          <a:noFill/>
        </p:spPr>
        <p:txBody>
          <a:bodyPr wrap="square" rtlCol="0" anchor="t">
            <a:spAutoFit/>
          </a:bodyPr>
          <a:p>
            <a:r>
              <a:rPr lang="zh-CN" altLang="en-US" sz="1400"/>
              <a:t>[1]马家君,刘清杨,吕嫣然等.基于FPGA的光纤陀螺RLS自适应实时降噪技术[J].中国激光,</a:t>
            </a:r>
            <a:endParaRPr lang="zh-CN" altLang="en-US" sz="1400"/>
          </a:p>
          <a:p>
            <a:r>
              <a:rPr lang="zh-CN" altLang="en-US" sz="1400"/>
              <a:t> </a:t>
            </a:r>
            <a:r>
              <a:rPr lang="en-US" altLang="zh-CN" sz="1400"/>
              <a:t>   </a:t>
            </a:r>
            <a:r>
              <a:rPr lang="zh-CN" altLang="en-US" sz="1400"/>
              <a:t>2022,49(21):179-185.</a:t>
            </a:r>
            <a:endParaRPr lang="zh-CN" altLang="en-US" sz="1400"/>
          </a:p>
        </p:txBody>
      </p:sp>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dirty="0">
                <a:sym typeface="+mn-ea"/>
              </a:rPr>
              <a:t>1. IMU</a:t>
            </a:r>
            <a:r>
              <a:rPr lang="zh-CN" altLang="en-US" sz="2800" dirty="0">
                <a:sym typeface="+mn-ea"/>
              </a:rPr>
              <a:t>数据预处理</a:t>
            </a:r>
            <a:r>
              <a:rPr lang="en-US" altLang="zh-CN" sz="2400" dirty="0">
                <a:sym typeface="+mn-ea"/>
              </a:rPr>
              <a:t>( </a:t>
            </a:r>
            <a:r>
              <a:rPr lang="en-US" sz="2400" dirty="0">
                <a:sym typeface="+mn-ea"/>
              </a:rPr>
              <a:t>ARMA/KF</a:t>
            </a:r>
            <a:r>
              <a:rPr lang="zh-CN" altLang="en-US" sz="2400" dirty="0">
                <a:sym typeface="+mn-ea"/>
              </a:rPr>
              <a:t>、小波陀螺降噪</a:t>
            </a:r>
            <a:r>
              <a:rPr lang="en-US" altLang="zh-CN" sz="2400" dirty="0">
                <a:sym typeface="+mn-ea"/>
              </a:rPr>
              <a:t>)</a:t>
            </a:r>
            <a:endParaRPr lang="en-US" altLang="zh-CN" sz="2400" dirty="0">
              <a:sym typeface="+mn-ea"/>
            </a:endParaRPr>
          </a:p>
        </p:txBody>
      </p:sp>
      <p:pic>
        <p:nvPicPr>
          <p:cNvPr id="2" name="图片 1"/>
          <p:cNvPicPr>
            <a:picLocks noChangeAspect="1"/>
          </p:cNvPicPr>
          <p:nvPr>
            <p:custDataLst>
              <p:tags r:id="rId1"/>
            </p:custDataLst>
          </p:nvPr>
        </p:nvPicPr>
        <p:blipFill>
          <a:blip r:embed="rId2"/>
          <a:stretch>
            <a:fillRect/>
          </a:stretch>
        </p:blipFill>
        <p:spPr>
          <a:xfrm>
            <a:off x="1219200" y="1091565"/>
            <a:ext cx="6657975" cy="5457825"/>
          </a:xfrm>
          <a:prstGeom prst="rect">
            <a:avLst/>
          </a:prstGeom>
        </p:spPr>
      </p:pic>
      <p:sp>
        <p:nvSpPr>
          <p:cNvPr id="4" name="椭圆 3"/>
          <p:cNvSpPr/>
          <p:nvPr/>
        </p:nvSpPr>
        <p:spPr>
          <a:xfrm>
            <a:off x="6830695" y="5275580"/>
            <a:ext cx="788670" cy="328930"/>
          </a:xfrm>
          <a:prstGeom prst="ellipse">
            <a:avLst/>
          </a:prstGeom>
          <a:noFill/>
          <a:ln w="25400" cap="flat" cmpd="sng" algn="ctr">
            <a:solidFill>
              <a:srgbClr val="FF0000"/>
            </a:solidFill>
            <a:prstDash val="solid"/>
            <a:round/>
            <a:headEnd type="none" w="med" len="med"/>
            <a:tailEnd type="none" w="med" len="med"/>
          </a:ln>
        </p:spPr>
        <p:txBody>
          <a:bodyPr vert="horz" wrap="none" lIns="91440" tIns="45720" rIns="91440" bIns="45720" numCol="1" anchor="ctr" anchorCtr="0" compatLnSpc="1"/>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 name="文本框 11"/>
          <p:cNvSpPr txBox="1"/>
          <p:nvPr/>
        </p:nvSpPr>
        <p:spPr>
          <a:xfrm>
            <a:off x="0" y="4760595"/>
            <a:ext cx="9199880" cy="306705"/>
          </a:xfrm>
          <a:prstGeom prst="rect">
            <a:avLst/>
          </a:prstGeom>
          <a:noFill/>
        </p:spPr>
        <p:txBody>
          <a:bodyPr wrap="square" rtlCol="0" anchor="t">
            <a:spAutoFit/>
          </a:bodyPr>
          <a:p>
            <a:r>
              <a:rPr lang="zh-CN" altLang="en-US" sz="1400"/>
              <a:t>[1]郭士荦,许江宁,李峰等.优化BP神经网络的光纤陀螺温度漂移建模与补偿[J].中国惯性技术学报,2016,24(01):93-97.</a:t>
            </a:r>
            <a:endParaRPr lang="zh-CN" altLang="en-US" sz="1400"/>
          </a:p>
        </p:txBody>
      </p:sp>
      <p:sp>
        <p:nvSpPr>
          <p:cNvPr id="7" name="文本框 6"/>
          <p:cNvSpPr txBox="1"/>
          <p:nvPr/>
        </p:nvSpPr>
        <p:spPr>
          <a:xfrm>
            <a:off x="-76200" y="2362200"/>
            <a:ext cx="8945245" cy="306705"/>
          </a:xfrm>
          <a:prstGeom prst="rect">
            <a:avLst/>
          </a:prstGeom>
          <a:noFill/>
        </p:spPr>
        <p:txBody>
          <a:bodyPr wrap="square" rtlCol="0" anchor="t">
            <a:spAutoFit/>
          </a:bodyPr>
          <a:p>
            <a:r>
              <a:rPr lang="zh-CN" altLang="en-US" sz="1400"/>
              <a:t>[1]李光耀,侯宏录,杜鹃等.采用小波降噪和神经网络的FOG温度漂移补偿方法[J].光电工程,2019,46(09):58-66.</a:t>
            </a:r>
            <a:endParaRPr lang="zh-CN" altLang="en-US" sz="1400"/>
          </a:p>
        </p:txBody>
      </p:sp>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dirty="0">
                <a:sym typeface="+mn-ea"/>
              </a:rPr>
              <a:t>1. IMU</a:t>
            </a:r>
            <a:r>
              <a:rPr lang="zh-CN" altLang="en-US" sz="2800" dirty="0">
                <a:sym typeface="+mn-ea"/>
              </a:rPr>
              <a:t>数据预处理</a:t>
            </a:r>
            <a:r>
              <a:rPr lang="en-US" altLang="zh-CN" sz="2400" dirty="0">
                <a:sym typeface="+mn-ea"/>
              </a:rPr>
              <a:t>(</a:t>
            </a:r>
            <a:r>
              <a:rPr lang="zh-CN" altLang="en-US" sz="2400" dirty="0">
                <a:sym typeface="+mn-ea"/>
              </a:rPr>
              <a:t>神经网络陀螺温度补偿</a:t>
            </a:r>
            <a:r>
              <a:rPr lang="en-US" altLang="zh-CN" sz="2400" dirty="0">
                <a:sym typeface="+mn-ea"/>
              </a:rPr>
              <a:t>)</a:t>
            </a:r>
            <a:endParaRPr lang="en-US" altLang="zh-CN" sz="2400" dirty="0">
              <a:sym typeface="+mn-ea"/>
            </a:endParaRPr>
          </a:p>
        </p:txBody>
      </p:sp>
      <p:pic>
        <p:nvPicPr>
          <p:cNvPr id="4" name="图片 3"/>
          <p:cNvPicPr>
            <a:picLocks noChangeAspect="1"/>
          </p:cNvPicPr>
          <p:nvPr>
            <p:custDataLst>
              <p:tags r:id="rId1"/>
            </p:custDataLst>
          </p:nvPr>
        </p:nvPicPr>
        <p:blipFill>
          <a:blip r:embed="rId2"/>
          <a:stretch>
            <a:fillRect/>
          </a:stretch>
        </p:blipFill>
        <p:spPr>
          <a:xfrm>
            <a:off x="273685" y="1295400"/>
            <a:ext cx="4642485" cy="154813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5029200" y="1066800"/>
            <a:ext cx="3804920" cy="1576070"/>
          </a:xfrm>
          <a:prstGeom prst="rect">
            <a:avLst/>
          </a:prstGeom>
        </p:spPr>
      </p:pic>
      <p:pic>
        <p:nvPicPr>
          <p:cNvPr id="6" name="图片 5"/>
          <p:cNvPicPr>
            <a:picLocks noChangeAspect="1"/>
          </p:cNvPicPr>
          <p:nvPr>
            <p:custDataLst>
              <p:tags r:id="rId5"/>
            </p:custDataLst>
          </p:nvPr>
        </p:nvPicPr>
        <p:blipFill>
          <a:blip r:embed="rId6"/>
          <a:stretch>
            <a:fillRect/>
          </a:stretch>
        </p:blipFill>
        <p:spPr>
          <a:xfrm>
            <a:off x="5029200" y="2667000"/>
            <a:ext cx="3843655" cy="1283335"/>
          </a:xfrm>
          <a:prstGeom prst="rect">
            <a:avLst/>
          </a:prstGeom>
        </p:spPr>
      </p:pic>
      <p:pic>
        <p:nvPicPr>
          <p:cNvPr id="8" name="图片 7"/>
          <p:cNvPicPr>
            <a:picLocks noChangeAspect="1"/>
          </p:cNvPicPr>
          <p:nvPr/>
        </p:nvPicPr>
        <p:blipFill>
          <a:blip r:embed="rId7"/>
          <a:stretch>
            <a:fillRect/>
          </a:stretch>
        </p:blipFill>
        <p:spPr>
          <a:xfrm>
            <a:off x="376555" y="3352800"/>
            <a:ext cx="4306570" cy="1978660"/>
          </a:xfrm>
          <a:prstGeom prst="rect">
            <a:avLst/>
          </a:prstGeom>
        </p:spPr>
      </p:pic>
      <p:graphicFrame>
        <p:nvGraphicFramePr>
          <p:cNvPr id="9" name="对象 8"/>
          <p:cNvGraphicFramePr/>
          <p:nvPr/>
        </p:nvGraphicFramePr>
        <p:xfrm>
          <a:off x="1676400" y="5332095"/>
          <a:ext cx="3001010" cy="1398270"/>
        </p:xfrm>
        <a:graphic>
          <a:graphicData uri="http://schemas.openxmlformats.org/presentationml/2006/ole">
            <mc:AlternateContent xmlns:mc="http://schemas.openxmlformats.org/markup-compatibility/2006">
              <mc:Choice xmlns:v="urn:schemas-microsoft-com:vml" Requires="v">
                <p:oleObj spid="_x0000_s10" name="" r:id="rId8" imgW="4006850" imgH="2298700" progId="Paint.Picture">
                  <p:embed/>
                </p:oleObj>
              </mc:Choice>
              <mc:Fallback>
                <p:oleObj name="" r:id="rId8" imgW="4006850" imgH="2298700" progId="Paint.Picture">
                  <p:embed/>
                  <p:pic>
                    <p:nvPicPr>
                      <p:cNvPr id="0" name="图片 9"/>
                      <p:cNvPicPr/>
                      <p:nvPr/>
                    </p:nvPicPr>
                    <p:blipFill>
                      <a:blip r:embed="rId9"/>
                      <a:stretch>
                        <a:fillRect/>
                      </a:stretch>
                    </p:blipFill>
                    <p:spPr>
                      <a:xfrm>
                        <a:off x="1676400" y="5332095"/>
                        <a:ext cx="3001010" cy="1398270"/>
                      </a:xfrm>
                      <a:prstGeom prst="rect">
                        <a:avLst/>
                      </a:prstGeom>
                    </p:spPr>
                  </p:pic>
                </p:oleObj>
              </mc:Fallback>
            </mc:AlternateContent>
          </a:graphicData>
        </a:graphic>
      </p:graphicFrame>
      <p:pic>
        <p:nvPicPr>
          <p:cNvPr id="11" name="图片 10"/>
          <p:cNvPicPr>
            <a:picLocks noChangeAspect="1"/>
          </p:cNvPicPr>
          <p:nvPr/>
        </p:nvPicPr>
        <p:blipFill>
          <a:blip r:embed="rId10"/>
          <a:stretch>
            <a:fillRect/>
          </a:stretch>
        </p:blipFill>
        <p:spPr>
          <a:xfrm>
            <a:off x="4800600" y="4267200"/>
            <a:ext cx="3753485" cy="2357755"/>
          </a:xfrm>
          <a:prstGeom prst="rect">
            <a:avLst/>
          </a:prstGeom>
        </p:spPr>
      </p:pic>
      <p:sp>
        <p:nvSpPr>
          <p:cNvPr id="2" name="文本框 1"/>
          <p:cNvSpPr txBox="1"/>
          <p:nvPr>
            <p:custDataLst>
              <p:tags r:id="rId11"/>
            </p:custDataLst>
          </p:nvPr>
        </p:nvSpPr>
        <p:spPr>
          <a:xfrm>
            <a:off x="1020445" y="3094990"/>
            <a:ext cx="7179945" cy="645160"/>
          </a:xfrm>
          <a:prstGeom prst="rect">
            <a:avLst/>
          </a:prstGeom>
          <a:noFill/>
        </p:spPr>
        <p:txBody>
          <a:bodyPr wrap="square" rtlCol="0" anchor="t">
            <a:spAutoFit/>
          </a:bodyPr>
          <a:p>
            <a:pPr algn="ctr"/>
            <a:r>
              <a:rPr lang="zh-CN" altLang="en-US" sz="3600">
                <a:solidFill>
                  <a:srgbClr val="FF0000"/>
                </a:solidFill>
              </a:rPr>
              <a:t>神经有问题的人</a:t>
            </a:r>
            <a:r>
              <a:rPr lang="zh-CN" altLang="en-US" sz="3600">
                <a:solidFill>
                  <a:srgbClr val="FF0000"/>
                </a:solidFill>
              </a:rPr>
              <a:t>才用神经网络</a:t>
            </a:r>
            <a:r>
              <a:rPr lang="zh-CN" altLang="en-US" sz="3600">
                <a:solidFill>
                  <a:srgbClr val="FF0000"/>
                </a:solidFill>
              </a:rPr>
              <a:t>补偿</a:t>
            </a:r>
            <a:endParaRPr lang="zh-CN" altLang="en-US" sz="3600">
              <a:solidFill>
                <a:srgbClr val="FF0000"/>
              </a:solidFill>
            </a:endParaRPr>
          </a:p>
        </p:txBody>
      </p:sp>
    </p:spTree>
    <p:custDataLst>
      <p:tags r:id="rId1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文本框 15"/>
          <p:cNvSpPr txBox="1"/>
          <p:nvPr/>
        </p:nvSpPr>
        <p:spPr>
          <a:xfrm>
            <a:off x="228600" y="3200400"/>
            <a:ext cx="8696325" cy="306705"/>
          </a:xfrm>
          <a:prstGeom prst="rect">
            <a:avLst/>
          </a:prstGeom>
          <a:noFill/>
        </p:spPr>
        <p:txBody>
          <a:bodyPr wrap="square" rtlCol="0" anchor="t">
            <a:spAutoFit/>
          </a:bodyPr>
          <a:p>
            <a:r>
              <a:rPr lang="zh-CN" altLang="en-US" sz="1400"/>
              <a:t>[1]徐小婷,沈小林.基于RBF神经网络的MEMS陀螺温度漂移补偿[J].微纳电子技术,2018,55(11):819-823.</a:t>
            </a:r>
            <a:endParaRPr lang="zh-CN" altLang="en-US" sz="1400"/>
          </a:p>
        </p:txBody>
      </p:sp>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dirty="0">
                <a:sym typeface="+mn-ea"/>
              </a:rPr>
              <a:t>1. IMU</a:t>
            </a:r>
            <a:r>
              <a:rPr lang="zh-CN" altLang="en-US" sz="2800" dirty="0">
                <a:sym typeface="+mn-ea"/>
              </a:rPr>
              <a:t>数据预处理</a:t>
            </a:r>
            <a:r>
              <a:rPr lang="en-US" altLang="zh-CN" sz="2400" dirty="0">
                <a:sym typeface="+mn-ea"/>
              </a:rPr>
              <a:t>(</a:t>
            </a:r>
            <a:r>
              <a:rPr lang="zh-CN" altLang="en-US" sz="2400" dirty="0">
                <a:sym typeface="+mn-ea"/>
              </a:rPr>
              <a:t>神经网络陀螺温度补偿</a:t>
            </a:r>
            <a:r>
              <a:rPr lang="en-US" altLang="zh-CN" sz="2400" dirty="0">
                <a:sym typeface="+mn-ea"/>
              </a:rPr>
              <a:t>)</a:t>
            </a:r>
            <a:endParaRPr lang="en-US" altLang="zh-CN" sz="2400" dirty="0">
              <a:sym typeface="+mn-ea"/>
            </a:endParaRPr>
          </a:p>
        </p:txBody>
      </p:sp>
      <p:pic>
        <p:nvPicPr>
          <p:cNvPr id="13" name="图片 12"/>
          <p:cNvPicPr>
            <a:picLocks noChangeAspect="1"/>
          </p:cNvPicPr>
          <p:nvPr>
            <p:custDataLst>
              <p:tags r:id="rId1"/>
            </p:custDataLst>
          </p:nvPr>
        </p:nvPicPr>
        <p:blipFill>
          <a:blip r:embed="rId2"/>
          <a:stretch>
            <a:fillRect/>
          </a:stretch>
        </p:blipFill>
        <p:spPr>
          <a:xfrm>
            <a:off x="609600" y="1219200"/>
            <a:ext cx="4059555" cy="2465070"/>
          </a:xfrm>
          <a:prstGeom prst="rect">
            <a:avLst/>
          </a:prstGeom>
        </p:spPr>
      </p:pic>
      <p:pic>
        <p:nvPicPr>
          <p:cNvPr id="14" name="图片 13"/>
          <p:cNvPicPr>
            <a:picLocks noChangeAspect="1"/>
          </p:cNvPicPr>
          <p:nvPr>
            <p:custDataLst>
              <p:tags r:id="rId3"/>
            </p:custDataLst>
          </p:nvPr>
        </p:nvPicPr>
        <p:blipFill>
          <a:blip r:embed="rId4"/>
          <a:stretch>
            <a:fillRect/>
          </a:stretch>
        </p:blipFill>
        <p:spPr>
          <a:xfrm>
            <a:off x="4724400" y="1219200"/>
            <a:ext cx="3968750" cy="2465705"/>
          </a:xfrm>
          <a:prstGeom prst="rect">
            <a:avLst/>
          </a:prstGeom>
        </p:spPr>
      </p:pic>
      <p:pic>
        <p:nvPicPr>
          <p:cNvPr id="15" name="图片 14"/>
          <p:cNvPicPr>
            <a:picLocks noChangeAspect="1"/>
          </p:cNvPicPr>
          <p:nvPr>
            <p:custDataLst>
              <p:tags r:id="rId5"/>
            </p:custDataLst>
          </p:nvPr>
        </p:nvPicPr>
        <p:blipFill>
          <a:blip r:embed="rId6"/>
          <a:stretch>
            <a:fillRect/>
          </a:stretch>
        </p:blipFill>
        <p:spPr>
          <a:xfrm>
            <a:off x="598170" y="3733800"/>
            <a:ext cx="4032250" cy="2470150"/>
          </a:xfrm>
          <a:prstGeom prst="rect">
            <a:avLst/>
          </a:prstGeom>
        </p:spPr>
      </p:pic>
      <p:pic>
        <p:nvPicPr>
          <p:cNvPr id="100" name="图片 99"/>
          <p:cNvPicPr/>
          <p:nvPr/>
        </p:nvPicPr>
        <p:blipFill>
          <a:blip r:embed="rId7"/>
          <a:stretch>
            <a:fillRect/>
          </a:stretch>
        </p:blipFill>
        <p:spPr>
          <a:xfrm>
            <a:off x="5129530" y="3945890"/>
            <a:ext cx="3300095" cy="1845310"/>
          </a:xfrm>
          <a:prstGeom prst="rect">
            <a:avLst/>
          </a:prstGeom>
          <a:noFill/>
          <a:ln w="9525">
            <a:noFill/>
          </a:ln>
        </p:spPr>
      </p:pic>
      <p:sp>
        <p:nvSpPr>
          <p:cNvPr id="17" name="文本框 16"/>
          <p:cNvSpPr txBox="1"/>
          <p:nvPr/>
        </p:nvSpPr>
        <p:spPr>
          <a:xfrm>
            <a:off x="4876800" y="5791200"/>
            <a:ext cx="3957320" cy="583565"/>
          </a:xfrm>
          <a:prstGeom prst="rect">
            <a:avLst/>
          </a:prstGeom>
          <a:noFill/>
        </p:spPr>
        <p:txBody>
          <a:bodyPr wrap="square" rtlCol="0" anchor="t">
            <a:spAutoFit/>
          </a:bodyPr>
          <a:p>
            <a:pPr algn="ctr"/>
            <a:r>
              <a:rPr lang="zh-CN" altLang="en-US" sz="1600"/>
              <a:t>https://zhuanlan.zhihu.com/p/556806714</a:t>
            </a:r>
            <a:endParaRPr lang="zh-CN" altLang="en-US" sz="1600"/>
          </a:p>
          <a:p>
            <a:pPr algn="ctr"/>
            <a:r>
              <a:rPr lang="zh-CN" altLang="en-US" sz="1600"/>
              <a:t>温度回滞</a:t>
            </a:r>
            <a:r>
              <a:rPr lang="zh-CN" altLang="en-US" sz="1600"/>
              <a:t>误差</a:t>
            </a:r>
            <a:endParaRPr lang="zh-CN" altLang="en-US" sz="1600"/>
          </a:p>
        </p:txBody>
      </p:sp>
      <p:sp>
        <p:nvSpPr>
          <p:cNvPr id="2" name="文本框 1"/>
          <p:cNvSpPr txBox="1"/>
          <p:nvPr/>
        </p:nvSpPr>
        <p:spPr>
          <a:xfrm>
            <a:off x="2286000" y="3296920"/>
            <a:ext cx="4916805" cy="645160"/>
          </a:xfrm>
          <a:prstGeom prst="rect">
            <a:avLst/>
          </a:prstGeom>
          <a:noFill/>
        </p:spPr>
        <p:txBody>
          <a:bodyPr wrap="square" rtlCol="0" anchor="t">
            <a:spAutoFit/>
          </a:bodyPr>
          <a:p>
            <a:pPr algn="ctr"/>
            <a:r>
              <a:rPr lang="zh-CN" altLang="en-US" sz="3600">
                <a:solidFill>
                  <a:srgbClr val="FF0000"/>
                </a:solidFill>
              </a:rPr>
              <a:t>存在</a:t>
            </a:r>
            <a:r>
              <a:rPr lang="en-US" altLang="zh-CN" sz="3600">
                <a:solidFill>
                  <a:srgbClr val="FF0000"/>
                </a:solidFill>
              </a:rPr>
              <a:t>“</a:t>
            </a:r>
            <a:r>
              <a:rPr lang="zh-CN" altLang="en-US" sz="3600">
                <a:solidFill>
                  <a:srgbClr val="FF0000"/>
                </a:solidFill>
              </a:rPr>
              <a:t>就事论事</a:t>
            </a:r>
            <a:r>
              <a:rPr lang="en-US" altLang="zh-CN" sz="3600">
                <a:solidFill>
                  <a:srgbClr val="FF0000"/>
                </a:solidFill>
              </a:rPr>
              <a:t>”</a:t>
            </a:r>
            <a:r>
              <a:rPr lang="zh-CN" altLang="en-US" sz="3600">
                <a:solidFill>
                  <a:srgbClr val="FF0000"/>
                </a:solidFill>
              </a:rPr>
              <a:t>问题</a:t>
            </a:r>
            <a:endParaRPr lang="zh-CN" altLang="en-US" sz="3600">
              <a:solidFill>
                <a:srgbClr val="FF0000"/>
              </a:solidFill>
            </a:endParaRPr>
          </a:p>
        </p:txBody>
      </p:sp>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533400" y="5861050"/>
            <a:ext cx="8115300" cy="275590"/>
          </a:xfrm>
          <a:prstGeom prst="rect">
            <a:avLst/>
          </a:prstGeom>
          <a:noFill/>
        </p:spPr>
        <p:txBody>
          <a:bodyPr wrap="square" rtlCol="0" anchor="t">
            <a:spAutoFit/>
          </a:bodyPr>
          <a:p>
            <a:r>
              <a:rPr lang="zh-CN" altLang="en-US" sz="1200"/>
              <a:t>[1]于旭东等.RBF神经网络在单轴旋转惯导系统轴向陀螺漂移辨识中的应用[J].国防科技大学学报,2012,34(03):48-52.</a:t>
            </a:r>
            <a:endParaRPr lang="zh-CN" altLang="en-US" sz="1200"/>
          </a:p>
        </p:txBody>
      </p:sp>
      <p:sp>
        <p:nvSpPr>
          <p:cNvPr id="6145" name="灯片编号占位符 6"/>
          <p:cNvSpPr>
            <a:spLocks noGrp="1"/>
          </p:cNvSpPr>
          <p:nvPr>
            <p:ph type="sldNum" sz="quarter" idx="12"/>
          </p:nvPr>
        </p:nvSpPr>
        <p:spPr/>
        <p:txBody>
          <a:bodyPr wrap="square" lIns="91440" tIns="45720" rIns="91440" bIns="45720" anchor="t" anchorCtr="0"/>
          <a:lstStyle>
            <a:lvl1pPr marL="0" lvl="0" indent="0" algn="l" defTabSz="914400" rtl="0" eaLnBrk="0" fontAlgn="base" latinLnBrk="0" hangingPunct="0">
              <a:lnSpc>
                <a:spcPct val="100000"/>
              </a:lnSpc>
              <a:spcBef>
                <a:spcPct val="0"/>
              </a:spcBef>
              <a:spcAft>
                <a:spcPct val="0"/>
              </a:spcAft>
              <a:buNone/>
              <a:defRPr sz="1800" b="0" i="0" u="none" kern="1200" baseline="0">
                <a:solidFill>
                  <a:schemeClr val="tx1"/>
                </a:solidFill>
                <a:latin typeface="Arial" panose="020B0604020202020204" pitchFamily="34" charset="0"/>
                <a:ea typeface="宋体" panose="02010600030101010101" pitchFamily="2" charset="-122"/>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stStyle>
          <a:p>
            <a:pPr lvl="0" algn="r" eaLnBrk="1" hangingPunct="1"/>
            <a:fld id="{9A0DB2DC-4C9A-4742-B13C-FB6460FD3503}" type="slidenum">
              <a:rPr lang="en-US" altLang="zh-CN" sz="1400" dirty="0"/>
            </a:fld>
            <a:endParaRPr lang="en-US" altLang="zh-CN" sz="1400" dirty="0"/>
          </a:p>
        </p:txBody>
      </p:sp>
      <p:sp>
        <p:nvSpPr>
          <p:cNvPr id="6146" name="Rectangle 2"/>
          <p:cNvSpPr>
            <a:spLocks noGrp="1"/>
          </p:cNvSpPr>
          <p:nvPr>
            <p:ph type="title"/>
          </p:nvPr>
        </p:nvSpPr>
        <p:spPr>
          <a:xfrm>
            <a:off x="457200" y="304800"/>
            <a:ext cx="8602345" cy="1143000"/>
          </a:xfrm>
        </p:spPr>
        <p:txBody>
          <a:bodyPr vert="horz" wrap="square" lIns="91440" tIns="45720" rIns="91440" bIns="45720" anchor="ctr" anchorCtr="0"/>
          <a:p>
            <a:pPr algn="l" eaLnBrk="1" hangingPunct="1"/>
            <a:r>
              <a:rPr lang="en-US" altLang="zh-CN" sz="2800" dirty="0">
                <a:sym typeface="+mn-ea"/>
              </a:rPr>
              <a:t>1. IMU</a:t>
            </a:r>
            <a:r>
              <a:rPr lang="zh-CN" altLang="en-US" sz="2800" dirty="0">
                <a:sym typeface="+mn-ea"/>
              </a:rPr>
              <a:t>数据预处理</a:t>
            </a:r>
            <a:r>
              <a:rPr lang="en-US" altLang="zh-CN" sz="2400" dirty="0">
                <a:sym typeface="+mn-ea"/>
              </a:rPr>
              <a:t>(</a:t>
            </a:r>
            <a:r>
              <a:rPr lang="zh-CN" altLang="en-US" sz="2400" dirty="0">
                <a:sym typeface="+mn-ea"/>
              </a:rPr>
              <a:t>神经网络陀螺温度补偿</a:t>
            </a:r>
            <a:r>
              <a:rPr lang="en-US" altLang="zh-CN" sz="2400" dirty="0">
                <a:sym typeface="+mn-ea"/>
              </a:rPr>
              <a:t>)</a:t>
            </a:r>
            <a:endParaRPr lang="en-US" altLang="zh-CN" sz="2400" dirty="0">
              <a:sym typeface="+mn-ea"/>
            </a:endParaRPr>
          </a:p>
        </p:txBody>
      </p:sp>
      <p:pic>
        <p:nvPicPr>
          <p:cNvPr id="2" name="图片 1"/>
          <p:cNvPicPr>
            <a:picLocks noChangeAspect="1"/>
          </p:cNvPicPr>
          <p:nvPr>
            <p:custDataLst>
              <p:tags r:id="rId1"/>
            </p:custDataLst>
          </p:nvPr>
        </p:nvPicPr>
        <p:blipFill>
          <a:blip r:embed="rId2"/>
          <a:stretch>
            <a:fillRect/>
          </a:stretch>
        </p:blipFill>
        <p:spPr>
          <a:xfrm>
            <a:off x="838200" y="1295400"/>
            <a:ext cx="3689985" cy="2738755"/>
          </a:xfrm>
          <a:prstGeom prst="rect">
            <a:avLst/>
          </a:prstGeom>
        </p:spPr>
      </p:pic>
      <p:pic>
        <p:nvPicPr>
          <p:cNvPr id="3" name="图片 2"/>
          <p:cNvPicPr>
            <a:picLocks noChangeAspect="1"/>
          </p:cNvPicPr>
          <p:nvPr>
            <p:custDataLst>
              <p:tags r:id="rId3"/>
            </p:custDataLst>
          </p:nvPr>
        </p:nvPicPr>
        <p:blipFill>
          <a:blip r:embed="rId4"/>
          <a:stretch>
            <a:fillRect/>
          </a:stretch>
        </p:blipFill>
        <p:spPr>
          <a:xfrm>
            <a:off x="838200" y="4195445"/>
            <a:ext cx="7545070" cy="2122805"/>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4723130" y="1295400"/>
            <a:ext cx="3660140" cy="2738755"/>
          </a:xfrm>
          <a:prstGeom prst="rect">
            <a:avLst/>
          </a:prstGeom>
        </p:spPr>
      </p:pic>
    </p:spTree>
    <p:custDataLst>
      <p:tags r:id="rId7"/>
    </p:custDataLst>
  </p:cSld>
  <p:clrMapOvr>
    <a:masterClrMapping/>
  </p:clrMapOvr>
  <p:timing>
    <p:tnLst>
      <p:par>
        <p:cTn id="1" dur="indefinite" restart="never" nodeType="tmRoot"/>
      </p:par>
    </p:tnLst>
  </p:timing>
</p:sld>
</file>

<file path=ppt/tags/tag1.xml><?xml version="1.0" encoding="utf-8"?>
<p:tagLst xmlns:p="http://schemas.openxmlformats.org/presentationml/2006/main">
  <p:tag name="TIMING" val="|4.3|3.7|1.4|0.6|0.3"/>
</p:tagLst>
</file>

<file path=ppt/tags/tag10.xml><?xml version="1.0" encoding="utf-8"?>
<p:tagLst xmlns:p="http://schemas.openxmlformats.org/presentationml/2006/main">
  <p:tag name="TIMING" val="|1.9"/>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TIMING" val="|1.9"/>
</p:tagLst>
</file>

<file path=ppt/tags/tag103.xml><?xml version="1.0" encoding="utf-8"?>
<p:tagLst xmlns:p="http://schemas.openxmlformats.org/presentationml/2006/main">
  <p:tag name="COMMONDATA" val="eyJoZGlkIjoiODFhNjJjMDg2NTgzYTRkZjViNmM5NjdjNTkwN2YwZDgifQ=="/>
  <p:tag name="KSO_WPP_MARK_KEY" val="3b45bcb8-81fc-4e69-86ed-732b39716b30"/>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TIMING" val="|1.9"/>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TIMING" val="|1.9"/>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TIMING" val="|4.3|3.7|1.4|0.6|0.3"/>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TIMING" val="|1.9"/>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TIMING" val="|1.9"/>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TIMING" val="|1.9"/>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TIMING" val="|1.9"/>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TIMING" val="|1.9"/>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TIMING" val="|1.9"/>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TIMING" val="|1.9"/>
</p:tagLst>
</file>

<file path=ppt/tags/tag43.xml><?xml version="1.0" encoding="utf-8"?>
<p:tagLst xmlns:p="http://schemas.openxmlformats.org/presentationml/2006/main">
  <p:tag name="TIMING" val="|1.9"/>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TIMING" val="|1.9"/>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TIMING" val="|1.9"/>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TIMING" val="|1.9"/>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TIMING" val="|1.9"/>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TIMING" val="|1.9"/>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TIMING" val="|1.9"/>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TIMING" val="|1.9"/>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TIMING" val="|1.9"/>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TIMING" val="|1.9"/>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TIMING" val="|1.9"/>
</p:tagLst>
</file>

<file path=ppt/tags/tag75.xml><?xml version="1.0" encoding="utf-8"?>
<p:tagLst xmlns:p="http://schemas.openxmlformats.org/presentationml/2006/main">
  <p:tag name="TIMING" val="|1.9"/>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TIMING" val="|1.9"/>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TIMING" val="|1.9"/>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TIMING" val="|1.9"/>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TIMING" val="|1.9"/>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TIMING" val="|1.9"/>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TIMING" val="|1.9"/>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UNIT_PLACING_PICTURE_USER_VIEWPORT" val="{&quot;height&quot;:3442.499212598425,&quot;width&quot;:12147.500787401576}"/>
</p:tagLst>
</file>

<file path=ppt/tags/tag99.xml><?xml version="1.0" encoding="utf-8"?>
<p:tagLst xmlns:p="http://schemas.openxmlformats.org/presentationml/2006/main">
  <p:tag name="TIMING" val="|1.9"/>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5748</Words>
  <Application>WPS 演示</Application>
  <PresentationFormat>全屏显示(4:3)</PresentationFormat>
  <Paragraphs>351</Paragraphs>
  <Slides>34</Slides>
  <Notes>0</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40</vt:i4>
      </vt:variant>
      <vt:variant>
        <vt:lpstr>幻灯片标题</vt:lpstr>
      </vt:variant>
      <vt:variant>
        <vt:i4>34</vt:i4>
      </vt:variant>
    </vt:vector>
  </HeadingPairs>
  <TitlesOfParts>
    <vt:vector size="88" baseType="lpstr">
      <vt:lpstr>Arial</vt:lpstr>
      <vt:lpstr>宋体</vt:lpstr>
      <vt:lpstr>Wingdings</vt:lpstr>
      <vt:lpstr>隶书</vt:lpstr>
      <vt:lpstr>华文行楷</vt:lpstr>
      <vt:lpstr>楷体</vt:lpstr>
      <vt:lpstr>黑体</vt:lpstr>
      <vt:lpstr>Wingdings</vt:lpstr>
      <vt:lpstr>微软雅黑</vt:lpstr>
      <vt:lpstr>Arial Unicode MS</vt:lpstr>
      <vt:lpstr>Times New Roman</vt:lpstr>
      <vt:lpstr>Calibri</vt:lpstr>
      <vt:lpstr>Segoe UI Emoji</vt:lpstr>
      <vt:lpstr>默认设计模板</vt:lpstr>
      <vt:lpstr>Paint.Picture</vt:lpstr>
      <vt:lpstr>Equation.DSMT4</vt:lpstr>
      <vt:lpstr>SmartDraw.2</vt:lpstr>
      <vt:lpstr>Equation.3</vt:lpstr>
      <vt:lpstr>Equation.3</vt:lpstr>
      <vt:lpstr>Equation.3</vt:lpstr>
      <vt:lpstr>Equation.DSMT4</vt:lpstr>
      <vt:lpstr>Equation.DSMT4</vt:lpstr>
      <vt:lpstr>Paint.Picture</vt:lpstr>
      <vt:lpstr>Paint.Picture</vt:lpstr>
      <vt:lpstr>Equation.DSMT4</vt:lpstr>
      <vt:lpstr>Equation.DSMT4</vt:lpstr>
      <vt:lpstr>Equation.DSMT4</vt:lpstr>
      <vt:lpstr>Equation.DSMT4</vt:lpstr>
      <vt:lpstr>Equation.DSMT4</vt:lpstr>
      <vt:lpstr>Equation.DSMT4</vt:lpstr>
      <vt:lpstr>Equation.DSMT4</vt:lpstr>
      <vt:lpstr>Equation.DSMT4</vt:lpstr>
      <vt:lpstr>SmartDraw.2</vt:lpstr>
      <vt:lpstr>Equation.DSMT4</vt:lpstr>
      <vt:lpstr>Equation.DSMT4</vt:lpstr>
      <vt:lpstr>Equation.DSMT4</vt:lpstr>
      <vt:lpstr>Equation.DSMT4</vt:lpstr>
      <vt:lpstr>Equation.DSMT4</vt:lpstr>
      <vt:lpstr>Equation.3</vt:lpstr>
      <vt:lpstr>Equation.3</vt:lpstr>
      <vt:lpstr>Equation.3</vt:lpstr>
      <vt:lpstr>SmartDraw.2</vt:lpstr>
      <vt:lpstr>Equation.3</vt:lpstr>
      <vt:lpstr>Equation.3</vt:lpstr>
      <vt:lpstr>Paint.Picture</vt:lpstr>
      <vt:lpstr>Paint.Picture</vt:lpstr>
      <vt:lpstr>Paint.Picture</vt:lpstr>
      <vt:lpstr>Equation.3</vt:lpstr>
      <vt:lpstr>Paint.Picture</vt:lpstr>
      <vt:lpstr>Equation.3</vt:lpstr>
      <vt:lpstr>Equation.DSMT4</vt:lpstr>
      <vt:lpstr>Equation.DSMT4</vt:lpstr>
      <vt:lpstr>Equation.DSMT4</vt:lpstr>
      <vt:lpstr>Equation.DSMT4</vt:lpstr>
      <vt:lpstr>一些不实用的惯性导航 数据处理方法简介</vt:lpstr>
      <vt:lpstr>PowerPoint 演示文稿</vt:lpstr>
      <vt:lpstr>PowerPoint 演示文稿</vt:lpstr>
      <vt:lpstr>1. IMU数据预处理( ARMA/KF、小波陀螺降噪)</vt:lpstr>
      <vt:lpstr>1. IMU数据预处理( ARMA/KF、小波陀螺降噪)</vt:lpstr>
      <vt:lpstr>1. IMU数据预处理( ARMA/KF、小波陀螺降噪)</vt:lpstr>
      <vt:lpstr>1. IMU数据预处理(神经网络陀螺温度补偿)</vt:lpstr>
      <vt:lpstr>1. IMU数据预处理(神经网络陀螺温度补偿)</vt:lpstr>
      <vt:lpstr>1. IMU数据预处理(神经网络陀螺温度补偿)</vt:lpstr>
      <vt:lpstr>2. SINS不可交换误差补偿(高子样算法)</vt:lpstr>
      <vt:lpstr>2. SINS不可交换误差补偿(基于角速率)</vt:lpstr>
      <vt:lpstr>2. SINS不可交换误差补偿(高阶补偿)</vt:lpstr>
      <vt:lpstr>2. SINS不可交换误差补偿(超高精度/无误差迭代算法)</vt:lpstr>
      <vt:lpstr>2. SINS不可交换误差补偿(显式频率整形)</vt:lpstr>
      <vt:lpstr>2. SINS不可交换误差补偿(对偶四元数)</vt:lpstr>
      <vt:lpstr>2. SINS不可交换误差补偿(李群/李代数捷联算法)</vt:lpstr>
      <vt:lpstr>3. 初始对准方法(OBA,Optimization-based alignment)</vt:lpstr>
      <vt:lpstr>3. 初始对准方法(无纬度对准)</vt:lpstr>
      <vt:lpstr>3. 初始对准方法(大失准角对准)</vt:lpstr>
      <vt:lpstr>4. 组合导航滤波估计(平方根滤波)</vt:lpstr>
      <vt:lpstr>4. 组合导航滤波估计(自适应或抗差滤波)</vt:lpstr>
      <vt:lpstr>4. 组合导航滤波估计(渐消因子滤波、强跟踪滤波)</vt:lpstr>
      <vt:lpstr>4. 组合导航滤波估计(联邦滤波)</vt:lpstr>
      <vt:lpstr>4. 组合导航滤波估计(H∞滤波)</vt:lpstr>
      <vt:lpstr>4. 组合导航滤波估计(高斯分布采样非线性滤波)</vt:lpstr>
      <vt:lpstr>4. 组合导航滤波估计(非线性非高斯滤波)</vt:lpstr>
      <vt:lpstr>4. 组合导航滤波估计(基于变分贝叶斯的滤波)</vt:lpstr>
      <vt:lpstr>4. 组合导航滤波估计(因子图)</vt:lpstr>
      <vt:lpstr>4. 组合导航滤波估计(神经网络)</vt:lpstr>
      <vt:lpstr>5. 其它一些导航方法(地磁匹配导航)</vt:lpstr>
      <vt:lpstr>5. 其它一些导航方法(偏振光导航?)</vt:lpstr>
      <vt:lpstr>5. 其它一些导航方法(无陀螺捷联惯导)</vt:lpstr>
      <vt:lpstr>6. 不实用论文检讨</vt:lpstr>
      <vt:lpstr>欢迎拍砖，谢谢！</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Yan</dc:creator>
  <cp:lastModifiedBy>严恭敏</cp:lastModifiedBy>
  <cp:revision>496</cp:revision>
  <dcterms:created xsi:type="dcterms:W3CDTF">2022-07-25T15:08:00Z</dcterms:created>
  <dcterms:modified xsi:type="dcterms:W3CDTF">2023-07-08T03:47:12Z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ICV">
    <vt:lpwstr>01719DA5266C492C8CD227875B54D7F7</vt:lpwstr>
  </property>
  <property fmtid="{D5CDD505-2E9C-101B-9397-08002B2CF9AE}" pid="4" name="KSOProductBuildVer">
    <vt:lpwstr>2052-11.1.0.14309</vt:lpwstr>
  </property>
</Properties>
</file>